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4.bin" ContentType="image/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56"/>
  </p:notesMasterIdLst>
  <p:sldIdLst>
    <p:sldId id="1488" r:id="rId2"/>
    <p:sldId id="616" r:id="rId3"/>
    <p:sldId id="1490" r:id="rId4"/>
    <p:sldId id="617" r:id="rId5"/>
    <p:sldId id="618" r:id="rId6"/>
    <p:sldId id="1395" r:id="rId7"/>
    <p:sldId id="1474" r:id="rId8"/>
    <p:sldId id="619" r:id="rId9"/>
    <p:sldId id="1475" r:id="rId10"/>
    <p:sldId id="621" r:id="rId11"/>
    <p:sldId id="1476" r:id="rId12"/>
    <p:sldId id="1477" r:id="rId13"/>
    <p:sldId id="272" r:id="rId14"/>
    <p:sldId id="1397" r:id="rId15"/>
    <p:sldId id="1479" r:id="rId16"/>
    <p:sldId id="1400" r:id="rId17"/>
    <p:sldId id="296" r:id="rId18"/>
    <p:sldId id="1492" r:id="rId19"/>
    <p:sldId id="1493" r:id="rId20"/>
    <p:sldId id="1491" r:id="rId21"/>
    <p:sldId id="1399" r:id="rId22"/>
    <p:sldId id="1401" r:id="rId23"/>
    <p:sldId id="1403" r:id="rId24"/>
    <p:sldId id="1402" r:id="rId25"/>
    <p:sldId id="1494" r:id="rId26"/>
    <p:sldId id="1495" r:id="rId27"/>
    <p:sldId id="1496" r:id="rId28"/>
    <p:sldId id="1497" r:id="rId29"/>
    <p:sldId id="1498" r:id="rId30"/>
    <p:sldId id="1500" r:id="rId31"/>
    <p:sldId id="1487" r:id="rId32"/>
    <p:sldId id="1499" r:id="rId33"/>
    <p:sldId id="1404" r:id="rId34"/>
    <p:sldId id="1438" r:id="rId35"/>
    <p:sldId id="1439" r:id="rId36"/>
    <p:sldId id="1410" r:id="rId37"/>
    <p:sldId id="1406" r:id="rId38"/>
    <p:sldId id="1407" r:id="rId39"/>
    <p:sldId id="1440" r:id="rId40"/>
    <p:sldId id="1408" r:id="rId41"/>
    <p:sldId id="1393" r:id="rId42"/>
    <p:sldId id="1444" r:id="rId43"/>
    <p:sldId id="1435" r:id="rId44"/>
    <p:sldId id="1441" r:id="rId45"/>
    <p:sldId id="1394" r:id="rId46"/>
    <p:sldId id="1423" r:id="rId47"/>
    <p:sldId id="1445" r:id="rId48"/>
    <p:sldId id="1442" r:id="rId49"/>
    <p:sldId id="1398" r:id="rId50"/>
    <p:sldId id="1431" r:id="rId51"/>
    <p:sldId id="1443" r:id="rId52"/>
    <p:sldId id="1396" r:id="rId53"/>
    <p:sldId id="1188" r:id="rId54"/>
    <p:sldId id="1016" r:id="rId55"/>
    <p:sldId id="1017" r:id="rId56"/>
    <p:sldId id="1446" r:id="rId57"/>
    <p:sldId id="1019" r:id="rId58"/>
    <p:sldId id="1447" r:id="rId59"/>
    <p:sldId id="1316" r:id="rId60"/>
    <p:sldId id="1448" r:id="rId61"/>
    <p:sldId id="1453" r:id="rId62"/>
    <p:sldId id="1424" r:id="rId63"/>
    <p:sldId id="1425" r:id="rId64"/>
    <p:sldId id="1454" r:id="rId65"/>
    <p:sldId id="1418" r:id="rId66"/>
    <p:sldId id="1415" r:id="rId67"/>
    <p:sldId id="1417" r:id="rId68"/>
    <p:sldId id="1426" r:id="rId69"/>
    <p:sldId id="1455" r:id="rId70"/>
    <p:sldId id="1429" r:id="rId71"/>
    <p:sldId id="1427" r:id="rId72"/>
    <p:sldId id="1456" r:id="rId73"/>
    <p:sldId id="1430" r:id="rId74"/>
    <p:sldId id="1457" r:id="rId75"/>
    <p:sldId id="1337" r:id="rId76"/>
    <p:sldId id="1458" r:id="rId77"/>
    <p:sldId id="1366" r:id="rId78"/>
    <p:sldId id="1362" r:id="rId79"/>
    <p:sldId id="1266" r:id="rId80"/>
    <p:sldId id="1267" r:id="rId81"/>
    <p:sldId id="1269" r:id="rId82"/>
    <p:sldId id="1459" r:id="rId83"/>
    <p:sldId id="1309" r:id="rId84"/>
    <p:sldId id="1310" r:id="rId85"/>
    <p:sldId id="1364" r:id="rId86"/>
    <p:sldId id="1363" r:id="rId87"/>
    <p:sldId id="1389" r:id="rId88"/>
    <p:sldId id="1489" r:id="rId89"/>
    <p:sldId id="1390" r:id="rId90"/>
    <p:sldId id="1411" r:id="rId91"/>
    <p:sldId id="1412" r:id="rId92"/>
    <p:sldId id="1413" r:id="rId93"/>
    <p:sldId id="1422" r:id="rId94"/>
    <p:sldId id="1432" r:id="rId95"/>
    <p:sldId id="1433" r:id="rId96"/>
    <p:sldId id="1434" r:id="rId97"/>
    <p:sldId id="1075" r:id="rId98"/>
    <p:sldId id="1468" r:id="rId99"/>
    <p:sldId id="1358" r:id="rId100"/>
    <p:sldId id="1469" r:id="rId101"/>
    <p:sldId id="1179" r:id="rId102"/>
    <p:sldId id="1471" r:id="rId103"/>
    <p:sldId id="1470" r:id="rId104"/>
    <p:sldId id="1356" r:id="rId105"/>
    <p:sldId id="1079" r:id="rId106"/>
    <p:sldId id="1080" r:id="rId107"/>
    <p:sldId id="1081" r:id="rId108"/>
    <p:sldId id="1472" r:id="rId109"/>
    <p:sldId id="1284" r:id="rId110"/>
    <p:sldId id="1473" r:id="rId111"/>
    <p:sldId id="1082" r:id="rId112"/>
    <p:sldId id="1083" r:id="rId113"/>
    <p:sldId id="1086" r:id="rId114"/>
    <p:sldId id="1088" r:id="rId115"/>
    <p:sldId id="1089" r:id="rId116"/>
    <p:sldId id="1392" r:id="rId117"/>
    <p:sldId id="1467" r:id="rId118"/>
    <p:sldId id="1092" r:id="rId119"/>
    <p:sldId id="1281" r:id="rId120"/>
    <p:sldId id="1093" r:id="rId121"/>
    <p:sldId id="1094" r:id="rId122"/>
    <p:sldId id="1096" r:id="rId123"/>
    <p:sldId id="1098" r:id="rId124"/>
    <p:sldId id="1100" r:id="rId125"/>
    <p:sldId id="1101" r:id="rId126"/>
    <p:sldId id="1122" r:id="rId127"/>
    <p:sldId id="1123" r:id="rId128"/>
    <p:sldId id="1102" r:id="rId129"/>
    <p:sldId id="1103" r:id="rId130"/>
    <p:sldId id="1104" r:id="rId131"/>
    <p:sldId id="1116" r:id="rId132"/>
    <p:sldId id="1460" r:id="rId133"/>
    <p:sldId id="1117" r:id="rId134"/>
    <p:sldId id="1461" r:id="rId135"/>
    <p:sldId id="1118" r:id="rId136"/>
    <p:sldId id="1121" r:id="rId137"/>
    <p:sldId id="1463" r:id="rId138"/>
    <p:sldId id="1478" r:id="rId139"/>
    <p:sldId id="277" r:id="rId140"/>
    <p:sldId id="1120" r:id="rId141"/>
    <p:sldId id="1465" r:id="rId142"/>
    <p:sldId id="281" r:id="rId143"/>
    <p:sldId id="1466" r:id="rId144"/>
    <p:sldId id="1501" r:id="rId145"/>
    <p:sldId id="1502" r:id="rId146"/>
    <p:sldId id="282" r:id="rId147"/>
    <p:sldId id="1464" r:id="rId148"/>
    <p:sldId id="283" r:id="rId149"/>
    <p:sldId id="284" r:id="rId150"/>
    <p:sldId id="285" r:id="rId151"/>
    <p:sldId id="287" r:id="rId152"/>
    <p:sldId id="288" r:id="rId153"/>
    <p:sldId id="289" r:id="rId154"/>
    <p:sldId id="290" r:id="rId1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A0000"/>
    <a:srgbClr val="4F2270"/>
    <a:srgbClr val="6600CC"/>
    <a:srgbClr val="EA0000"/>
    <a:srgbClr val="EE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291" autoAdjust="0"/>
  </p:normalViewPr>
  <p:slideViewPr>
    <p:cSldViewPr snapToGrid="0">
      <p:cViewPr varScale="1">
        <p:scale>
          <a:sx n="69" d="100"/>
          <a:sy n="69" d="100"/>
        </p:scale>
        <p:origin x="1272" y="48"/>
      </p:cViewPr>
      <p:guideLst/>
    </p:cSldViewPr>
  </p:slideViewPr>
  <p:notesTextViewPr>
    <p:cViewPr>
      <p:scale>
        <a:sx n="1" d="1"/>
        <a:sy n="1" d="1"/>
      </p:scale>
      <p:origin x="0" y="0"/>
    </p:cViewPr>
  </p:notesTextViewPr>
  <p:sorterViewPr>
    <p:cViewPr>
      <p:scale>
        <a:sx n="100" d="100"/>
        <a:sy n="100" d="100"/>
      </p:scale>
      <p:origin x="0" y="-33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38" Type="http://schemas.openxmlformats.org/officeDocument/2006/relationships/slide" Target="slides/slide137.xml" /><Relationship Id="rId154" Type="http://schemas.openxmlformats.org/officeDocument/2006/relationships/slide" Target="slides/slide153.xml" /><Relationship Id="rId159" Type="http://schemas.openxmlformats.org/officeDocument/2006/relationships/theme" Target="theme/theme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slide" Target="slides/slide143.xml" /><Relationship Id="rId149" Type="http://schemas.openxmlformats.org/officeDocument/2006/relationships/slide" Target="slides/slide148.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160" Type="http://schemas.openxmlformats.org/officeDocument/2006/relationships/tableStyles" Target="tableStyles.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slide" Target="slides/slide149.xml" /><Relationship Id="rId155" Type="http://schemas.openxmlformats.org/officeDocument/2006/relationships/slide" Target="slides/slide154.xml" /><Relationship Id="rId12" Type="http://schemas.openxmlformats.org/officeDocument/2006/relationships/slide" Target="slides/slide11.xml" /><Relationship Id="rId17" Type="http://schemas.openxmlformats.org/officeDocument/2006/relationships/slide" Target="slides/slide16.xml" /><Relationship Id="rId33" Type="http://schemas.openxmlformats.org/officeDocument/2006/relationships/slide" Target="slides/slide32.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08" Type="http://schemas.openxmlformats.org/officeDocument/2006/relationships/slide" Target="slides/slide107.xml" /><Relationship Id="rId124" Type="http://schemas.openxmlformats.org/officeDocument/2006/relationships/slide" Target="slides/slide123.xml" /><Relationship Id="rId129" Type="http://schemas.openxmlformats.org/officeDocument/2006/relationships/slide" Target="slides/slide128.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32" Type="http://schemas.openxmlformats.org/officeDocument/2006/relationships/slide" Target="slides/slide131.xml" /><Relationship Id="rId140" Type="http://schemas.openxmlformats.org/officeDocument/2006/relationships/slide" Target="slides/slide139.xml" /><Relationship Id="rId145" Type="http://schemas.openxmlformats.org/officeDocument/2006/relationships/slide" Target="slides/slide144.xml" /><Relationship Id="rId153" Type="http://schemas.openxmlformats.org/officeDocument/2006/relationships/slide" Target="slides/slide152.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slide" Target="slides/slide118.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30" Type="http://schemas.openxmlformats.org/officeDocument/2006/relationships/slide" Target="slides/slide129.xml" /><Relationship Id="rId135" Type="http://schemas.openxmlformats.org/officeDocument/2006/relationships/slide" Target="slides/slide134.xml" /><Relationship Id="rId143" Type="http://schemas.openxmlformats.org/officeDocument/2006/relationships/slide" Target="slides/slide142.xml" /><Relationship Id="rId148" Type="http://schemas.openxmlformats.org/officeDocument/2006/relationships/slide" Target="slides/slide147.xml" /><Relationship Id="rId151" Type="http://schemas.openxmlformats.org/officeDocument/2006/relationships/slide" Target="slides/slide150.xml" /><Relationship Id="rId156"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157" Type="http://schemas.openxmlformats.org/officeDocument/2006/relationships/presProps" Target="presProps.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slide" Target="slides/slide151.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3" Type="http://schemas.openxmlformats.org/officeDocument/2006/relationships/slide" Target="slides/slide2.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viewProps" Target="viewProps.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wmf"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5CFCB-C34E-4075-B4EB-27048249B4B1}" type="datetimeFigureOut">
              <a:rPr lang="en-US" smtClean="0"/>
              <a:t>11/9/2023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A9E4A-6CEC-4929-A84D-4193E63EC31B}" type="slidenum">
              <a:rPr lang="en-US" smtClean="0"/>
              <a:t>‹#›</a:t>
            </a:fld>
            <a:endParaRPr lang="en-US"/>
          </a:p>
        </p:txBody>
      </p:sp>
    </p:spTree>
    <p:extLst>
      <p:ext uri="{BB962C8B-B14F-4D97-AF65-F5344CB8AC3E}">
        <p14:creationId xmlns:p14="http://schemas.microsoft.com/office/powerpoint/2010/main" val="83434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E6DACE-F423-4E0E-A3D4-48F27A45FFB8}" type="slidenum">
              <a:rPr lang="en-US" altLang="en-US" smtClean="0"/>
              <a:pPr>
                <a:defRPr/>
              </a:pPr>
              <a:t>10</a:t>
            </a:fld>
            <a:endParaRPr lang="en-US" altLang="en-US" dirty="0"/>
          </a:p>
        </p:txBody>
      </p:sp>
    </p:spTree>
    <p:extLst>
      <p:ext uri="{BB962C8B-B14F-4D97-AF65-F5344CB8AC3E}">
        <p14:creationId xmlns:p14="http://schemas.microsoft.com/office/powerpoint/2010/main" val="7247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A9E4A-6CEC-4929-A84D-4193E63EC31B}" type="slidenum">
              <a:rPr lang="en-US" smtClean="0"/>
              <a:t>46</a:t>
            </a:fld>
            <a:endParaRPr lang="en-US"/>
          </a:p>
        </p:txBody>
      </p:sp>
    </p:spTree>
    <p:extLst>
      <p:ext uri="{BB962C8B-B14F-4D97-AF65-F5344CB8AC3E}">
        <p14:creationId xmlns:p14="http://schemas.microsoft.com/office/powerpoint/2010/main" val="843561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A9E4A-6CEC-4929-A84D-4193E63EC31B}" type="slidenum">
              <a:rPr lang="en-US" smtClean="0"/>
              <a:t>59</a:t>
            </a:fld>
            <a:endParaRPr lang="en-US"/>
          </a:p>
        </p:txBody>
      </p:sp>
    </p:spTree>
    <p:extLst>
      <p:ext uri="{BB962C8B-B14F-4D97-AF65-F5344CB8AC3E}">
        <p14:creationId xmlns:p14="http://schemas.microsoft.com/office/powerpoint/2010/main" val="2042740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A9E4A-6CEC-4929-A84D-4193E63EC31B}" type="slidenum">
              <a:rPr lang="en-US" smtClean="0"/>
              <a:t>105</a:t>
            </a:fld>
            <a:endParaRPr lang="en-US"/>
          </a:p>
        </p:txBody>
      </p:sp>
    </p:spTree>
    <p:extLst>
      <p:ext uri="{BB962C8B-B14F-4D97-AF65-F5344CB8AC3E}">
        <p14:creationId xmlns:p14="http://schemas.microsoft.com/office/powerpoint/2010/main" val="2447891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A9E4A-6CEC-4929-A84D-4193E63EC31B}" type="slidenum">
              <a:rPr lang="en-US" smtClean="0"/>
              <a:t>118</a:t>
            </a:fld>
            <a:endParaRPr lang="en-US"/>
          </a:p>
        </p:txBody>
      </p:sp>
    </p:spTree>
    <p:extLst>
      <p:ext uri="{BB962C8B-B14F-4D97-AF65-F5344CB8AC3E}">
        <p14:creationId xmlns:p14="http://schemas.microsoft.com/office/powerpoint/2010/main" val="136330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32E856-5405-4B11-A832-BA3F9FDA4CE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555439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32E856-5405-4B11-A832-BA3F9FDA4CE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209701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32E856-5405-4B11-A832-BA3F9FDA4CE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340869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32E856-5405-4B11-A832-BA3F9FDA4CE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267211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32E856-5405-4B11-A832-BA3F9FDA4CE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353027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32E856-5405-4B11-A832-BA3F9FDA4CE3}"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315885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32E856-5405-4B11-A832-BA3F9FDA4CE3}"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415147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32E856-5405-4B11-A832-BA3F9FDA4CE3}"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2823404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2E856-5405-4B11-A832-BA3F9FDA4CE3}"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3837678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32E856-5405-4B11-A832-BA3F9FDA4CE3}"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72284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32E856-5405-4B11-A832-BA3F9FDA4CE3}"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1166D-7723-4E99-AED1-C73654EF1BBA}" type="slidenum">
              <a:rPr lang="en-US" smtClean="0"/>
              <a:t>‹#›</a:t>
            </a:fld>
            <a:endParaRPr lang="en-US"/>
          </a:p>
        </p:txBody>
      </p:sp>
    </p:spTree>
    <p:extLst>
      <p:ext uri="{BB962C8B-B14F-4D97-AF65-F5344CB8AC3E}">
        <p14:creationId xmlns:p14="http://schemas.microsoft.com/office/powerpoint/2010/main" val="289124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32E856-5405-4B11-A832-BA3F9FDA4CE3}" type="datetimeFigureOut">
              <a:rPr lang="en-US" smtClean="0"/>
              <a:t>11/9/2023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1166D-7723-4E99-AED1-C73654EF1BBA}" type="slidenum">
              <a:rPr lang="en-US" smtClean="0"/>
              <a:t>‹#›</a:t>
            </a:fld>
            <a:endParaRPr lang="en-US"/>
          </a:p>
        </p:txBody>
      </p:sp>
    </p:spTree>
    <p:extLst>
      <p:ext uri="{BB962C8B-B14F-4D97-AF65-F5344CB8AC3E}">
        <p14:creationId xmlns:p14="http://schemas.microsoft.com/office/powerpoint/2010/main" val="29809561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notesSlide" Target="../notesSlides/notesSlide1.xml" /><Relationship Id="rId1" Type="http://schemas.openxmlformats.org/officeDocument/2006/relationships/slideLayout" Target="../slideLayouts/slideLayout7.xml" /><Relationship Id="rId4" Type="http://schemas.openxmlformats.org/officeDocument/2006/relationships/image" Target="../media/image16.jpg" /></Relationships>
</file>

<file path=ppt/slides/_rels/slide100.xml.rels><?xml version="1.0" encoding="UTF-8" standalone="yes"?>
<Relationships xmlns="http://schemas.openxmlformats.org/package/2006/relationships"><Relationship Id="rId2" Type="http://schemas.openxmlformats.org/officeDocument/2006/relationships/image" Target="../media/image88.png" /><Relationship Id="rId1" Type="http://schemas.openxmlformats.org/officeDocument/2006/relationships/slideLayout" Target="../slideLayouts/slideLayout7.xml" /></Relationships>
</file>

<file path=ppt/slides/_rels/slide101.xml.rels><?xml version="1.0" encoding="UTF-8" standalone="yes"?>
<Relationships xmlns="http://schemas.openxmlformats.org/package/2006/relationships"><Relationship Id="rId3" Type="http://schemas.openxmlformats.org/officeDocument/2006/relationships/image" Target="../media/image90.png" /><Relationship Id="rId2" Type="http://schemas.openxmlformats.org/officeDocument/2006/relationships/image" Target="../media/image89.jpg" /><Relationship Id="rId1" Type="http://schemas.openxmlformats.org/officeDocument/2006/relationships/slideLayout" Target="../slideLayouts/slideLayout7.xml" /><Relationship Id="rId4" Type="http://schemas.openxmlformats.org/officeDocument/2006/relationships/image" Target="../media/image91.png" /></Relationships>
</file>

<file path=ppt/slides/_rels/slide102.xml.rels><?xml version="1.0" encoding="UTF-8" standalone="yes"?>
<Relationships xmlns="http://schemas.openxmlformats.org/package/2006/relationships"><Relationship Id="rId3" Type="http://schemas.openxmlformats.org/officeDocument/2006/relationships/image" Target="../media/image89.jpg" /><Relationship Id="rId2" Type="http://schemas.openxmlformats.org/officeDocument/2006/relationships/image" Target="../media/image92.png" /><Relationship Id="rId1" Type="http://schemas.openxmlformats.org/officeDocument/2006/relationships/slideLayout" Target="../slideLayouts/slideLayout7.xml" /><Relationship Id="rId4" Type="http://schemas.openxmlformats.org/officeDocument/2006/relationships/image" Target="../media/image90.png" /></Relationships>
</file>

<file path=ppt/slides/_rels/slide103.xml.rels><?xml version="1.0" encoding="UTF-8" standalone="yes"?>
<Relationships xmlns="http://schemas.openxmlformats.org/package/2006/relationships"><Relationship Id="rId3" Type="http://schemas.openxmlformats.org/officeDocument/2006/relationships/image" Target="../media/image90.png" /><Relationship Id="rId2" Type="http://schemas.openxmlformats.org/officeDocument/2006/relationships/image" Target="../media/image93.png" /><Relationship Id="rId1" Type="http://schemas.openxmlformats.org/officeDocument/2006/relationships/slideLayout" Target="../slideLayouts/slideLayout2.xml" /><Relationship Id="rId4" Type="http://schemas.openxmlformats.org/officeDocument/2006/relationships/image" Target="../media/image94.png" /></Relationships>
</file>

<file path=ppt/slides/_rels/slide104.xml.rels><?xml version="1.0" encoding="UTF-8" standalone="yes"?>
<Relationships xmlns="http://schemas.openxmlformats.org/package/2006/relationships"><Relationship Id="rId3" Type="http://schemas.openxmlformats.org/officeDocument/2006/relationships/image" Target="../media/image90.png" /><Relationship Id="rId2" Type="http://schemas.openxmlformats.org/officeDocument/2006/relationships/image" Target="../media/image89.jpg" /><Relationship Id="rId1" Type="http://schemas.openxmlformats.org/officeDocument/2006/relationships/slideLayout" Target="../slideLayouts/slideLayout7.xml" /></Relationships>
</file>

<file path=ppt/slides/_rels/slide105.xml.rels><?xml version="1.0" encoding="UTF-8" standalone="yes"?>
<Relationships xmlns="http://schemas.openxmlformats.org/package/2006/relationships"><Relationship Id="rId3" Type="http://schemas.openxmlformats.org/officeDocument/2006/relationships/image" Target="../media/image86.jpg" /><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3" Type="http://schemas.microsoft.com/office/2007/relationships/hdphoto" Target="../media/hdphoto15.wdp" /><Relationship Id="rId2" Type="http://schemas.openxmlformats.org/officeDocument/2006/relationships/image" Target="../media/image95.png"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2" Type="http://schemas.openxmlformats.org/officeDocument/2006/relationships/image" Target="../media/image39.jpg" /><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2" Type="http://schemas.openxmlformats.org/officeDocument/2006/relationships/image" Target="../media/image39.jpg" /><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gif" /><Relationship Id="rId1" Type="http://schemas.openxmlformats.org/officeDocument/2006/relationships/slideLayout" Target="../slideLayouts/slideLayout2.xml" /><Relationship Id="rId4" Type="http://schemas.microsoft.com/office/2007/relationships/hdphoto" Target="../media/hdphoto1.wdp" /></Relationships>
</file>

<file path=ppt/slides/_rels/slide110.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7.xml" /></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7.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7.xml" /></Relationships>
</file>

<file path=ppt/slides/_rels/slide118.xml.rels><?xml version="1.0" encoding="UTF-8" standalone="yes"?>
<Relationships xmlns="http://schemas.openxmlformats.org/package/2006/relationships"><Relationship Id="rId3" Type="http://schemas.openxmlformats.org/officeDocument/2006/relationships/image" Target="../media/image96.jp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11.png" /><Relationship Id="rId1" Type="http://schemas.openxmlformats.org/officeDocument/2006/relationships/slideLayout" Target="../slideLayouts/slideLayout1.xml" /><Relationship Id="rId4" Type="http://schemas.openxmlformats.org/officeDocument/2006/relationships/image" Target="../media/image14.png" /></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2" Type="http://schemas.openxmlformats.org/officeDocument/2006/relationships/image" Target="../media/image97.png" /><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2" Type="http://schemas.openxmlformats.org/officeDocument/2006/relationships/image" Target="../media/image97.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19.gif" /><Relationship Id="rId2" Type="http://schemas.openxmlformats.org/officeDocument/2006/relationships/slideLayout" Target="../slideLayouts/slideLayout7.xml" /><Relationship Id="rId1" Type="http://schemas.openxmlformats.org/officeDocument/2006/relationships/vmlDrawing" Target="../drawings/vmlDrawing6.vml" /><Relationship Id="rId6" Type="http://schemas.openxmlformats.org/officeDocument/2006/relationships/image" Target="../media/image5.wmf" /><Relationship Id="rId5" Type="http://schemas.openxmlformats.org/officeDocument/2006/relationships/oleObject" Target="../embeddings/oleObject4.bin" /><Relationship Id="rId4" Type="http://schemas.openxmlformats.org/officeDocument/2006/relationships/image" Target="../media/image12.gif" /></Relationships>
</file>

<file path=ppt/slides/_rels/slide130.xml.rels><?xml version="1.0" encoding="UTF-8" standalone="yes"?>
<Relationships xmlns="http://schemas.openxmlformats.org/package/2006/relationships"><Relationship Id="rId2" Type="http://schemas.openxmlformats.org/officeDocument/2006/relationships/image" Target="../media/image97.png" /><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3" Type="http://schemas.microsoft.com/office/2007/relationships/hdphoto" Target="../media/hdphoto16.wdp" /><Relationship Id="rId2" Type="http://schemas.openxmlformats.org/officeDocument/2006/relationships/image" Target="../media/image98.png" /><Relationship Id="rId1" Type="http://schemas.openxmlformats.org/officeDocument/2006/relationships/slideLayout" Target="../slideLayouts/slideLayout2.xml" /><Relationship Id="rId4" Type="http://schemas.openxmlformats.org/officeDocument/2006/relationships/image" Target="../media/image99.jpg" /></Relationships>
</file>

<file path=ppt/slides/_rels/slide132.xml.rels><?xml version="1.0" encoding="UTF-8" standalone="yes"?>
<Relationships xmlns="http://schemas.openxmlformats.org/package/2006/relationships"><Relationship Id="rId3" Type="http://schemas.openxmlformats.org/officeDocument/2006/relationships/image" Target="../media/image99.jpg" /><Relationship Id="rId2" Type="http://schemas.openxmlformats.org/officeDocument/2006/relationships/image" Target="../media/image100.png" /><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3" Type="http://schemas.openxmlformats.org/officeDocument/2006/relationships/image" Target="../media/image102.jpeg" /><Relationship Id="rId2" Type="http://schemas.openxmlformats.org/officeDocument/2006/relationships/image" Target="../media/image101.jpg" /><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 /><Relationship Id="rId2" Type="http://schemas.openxmlformats.org/officeDocument/2006/relationships/image" Target="../media/image103.png" /><Relationship Id="rId1" Type="http://schemas.openxmlformats.org/officeDocument/2006/relationships/slideLayout" Target="../slideLayouts/slideLayout2.xml" /><Relationship Id="rId4" Type="http://schemas.microsoft.com/office/2007/relationships/hdphoto" Target="../media/hdphoto17.wdp" /></Relationships>
</file>

<file path=ppt/slides/_rels/slide135.xml.rels><?xml version="1.0" encoding="UTF-8" standalone="yes"?>
<Relationships xmlns="http://schemas.openxmlformats.org/package/2006/relationships"><Relationship Id="rId2" Type="http://schemas.openxmlformats.org/officeDocument/2006/relationships/image" Target="../media/image103.png" /><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3" Type="http://schemas.openxmlformats.org/officeDocument/2006/relationships/image" Target="../media/image106.png" /><Relationship Id="rId2" Type="http://schemas.openxmlformats.org/officeDocument/2006/relationships/image" Target="../media/image105.png" /><Relationship Id="rId1" Type="http://schemas.openxmlformats.org/officeDocument/2006/relationships/slideLayout" Target="../slideLayouts/slideLayout2.xml" /><Relationship Id="rId4" Type="http://schemas.microsoft.com/office/2007/relationships/hdphoto" Target="../media/hdphoto18.wdp" /></Relationships>
</file>

<file path=ppt/slides/_rels/slide137.xml.rels><?xml version="1.0" encoding="UTF-8" standalone="yes"?>
<Relationships xmlns="http://schemas.openxmlformats.org/package/2006/relationships"><Relationship Id="rId3" Type="http://schemas.microsoft.com/office/2007/relationships/hdphoto" Target="../media/hdphoto19.wdp" /><Relationship Id="rId2" Type="http://schemas.openxmlformats.org/officeDocument/2006/relationships/image" Target="../media/image107.png" /><Relationship Id="rId1" Type="http://schemas.openxmlformats.org/officeDocument/2006/relationships/slideLayout" Target="../slideLayouts/slideLayout7.xml" /><Relationship Id="rId4" Type="http://schemas.openxmlformats.org/officeDocument/2006/relationships/image" Target="../media/image108.png" /></Relationships>
</file>

<file path=ppt/slides/_rels/slide138.xml.rels><?xml version="1.0" encoding="UTF-8" standalone="yes"?>
<Relationships xmlns="http://schemas.openxmlformats.org/package/2006/relationships"><Relationship Id="rId3" Type="http://schemas.openxmlformats.org/officeDocument/2006/relationships/image" Target="../media/image110.jpg" /><Relationship Id="rId2" Type="http://schemas.openxmlformats.org/officeDocument/2006/relationships/image" Target="../media/image109.gif" /><Relationship Id="rId1" Type="http://schemas.openxmlformats.org/officeDocument/2006/relationships/slideLayout" Target="../slideLayouts/slideLayout2.xml" /></Relationships>
</file>

<file path=ppt/slides/_rels/slide139.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image" Target="../media/image111.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140.xml.rels><?xml version="1.0" encoding="UTF-8" standalone="yes"?>
<Relationships xmlns="http://schemas.openxmlformats.org/package/2006/relationships"><Relationship Id="rId2" Type="http://schemas.openxmlformats.org/officeDocument/2006/relationships/image" Target="../media/image112.png" /><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gif" /><Relationship Id="rId1" Type="http://schemas.openxmlformats.org/officeDocument/2006/relationships/slideLayout" Target="../slideLayouts/slideLayout2.xml" /><Relationship Id="rId4" Type="http://schemas.microsoft.com/office/2007/relationships/hdphoto" Target="../media/hdphoto1.wdp" /></Relationships>
</file>

<file path=ppt/slides/_rels/slide142.xml.rels><?xml version="1.0" encoding="UTF-8" standalone="yes"?>
<Relationships xmlns="http://schemas.openxmlformats.org/package/2006/relationships"><Relationship Id="rId3" Type="http://schemas.openxmlformats.org/officeDocument/2006/relationships/image" Target="../media/image13.jpg" /><Relationship Id="rId7" Type="http://schemas.openxmlformats.org/officeDocument/2006/relationships/image" Target="../media/image14.png" /><Relationship Id="rId2" Type="http://schemas.openxmlformats.org/officeDocument/2006/relationships/slideLayout" Target="../slideLayouts/slideLayout2.xml" /><Relationship Id="rId1" Type="http://schemas.openxmlformats.org/officeDocument/2006/relationships/vmlDrawing" Target="../drawings/vmlDrawing8.vml" /><Relationship Id="rId6" Type="http://schemas.openxmlformats.org/officeDocument/2006/relationships/image" Target="../media/image5.wmf" /><Relationship Id="rId5" Type="http://schemas.openxmlformats.org/officeDocument/2006/relationships/oleObject" Target="../embeddings/oleObject6.bin" /><Relationship Id="rId4" Type="http://schemas.openxmlformats.org/officeDocument/2006/relationships/image" Target="../media/image12.gif" /></Relationships>
</file>

<file path=ppt/slides/_rels/slide143.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13.gif" /><Relationship Id="rId1" Type="http://schemas.openxmlformats.org/officeDocument/2006/relationships/slideLayout" Target="../slideLayouts/slideLayout2.xml" /><Relationship Id="rId4" Type="http://schemas.microsoft.com/office/2007/relationships/hdphoto" Target="../media/hdphoto1.wdp" /></Relationships>
</file>

<file path=ppt/slides/_rels/slide144.xml.rels><?xml version="1.0" encoding="UTF-8" standalone="yes"?>
<Relationships xmlns="http://schemas.openxmlformats.org/package/2006/relationships"><Relationship Id="rId3" Type="http://schemas.microsoft.com/office/2007/relationships/hdphoto" Target="../media/hdphoto7.wdp" /><Relationship Id="rId2" Type="http://schemas.openxmlformats.org/officeDocument/2006/relationships/image" Target="../media/image46.png" /><Relationship Id="rId1" Type="http://schemas.openxmlformats.org/officeDocument/2006/relationships/slideLayout" Target="../slideLayouts/slideLayout7.xml" /><Relationship Id="rId4" Type="http://schemas.openxmlformats.org/officeDocument/2006/relationships/image" Target="../media/image47.gif" /></Relationships>
</file>

<file path=ppt/slides/_rels/slide145.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image" Target="../media/image48.jpg" /><Relationship Id="rId1" Type="http://schemas.openxmlformats.org/officeDocument/2006/relationships/slideLayout" Target="../slideLayouts/slideLayout7.xml" /></Relationships>
</file>

<file path=ppt/slides/_rels/slide146.xml.rels><?xml version="1.0" encoding="UTF-8" standalone="yes"?>
<Relationships xmlns="http://schemas.openxmlformats.org/package/2006/relationships"><Relationship Id="rId3" Type="http://schemas.openxmlformats.org/officeDocument/2006/relationships/image" Target="../media/image114.gif" /><Relationship Id="rId2" Type="http://schemas.openxmlformats.org/officeDocument/2006/relationships/slideLayout" Target="../slideLayouts/slideLayout2.xml" /><Relationship Id="rId1" Type="http://schemas.openxmlformats.org/officeDocument/2006/relationships/vmlDrawing" Target="../drawings/vmlDrawing9.vml" /><Relationship Id="rId6" Type="http://schemas.openxmlformats.org/officeDocument/2006/relationships/image" Target="../media/image5.wmf" /><Relationship Id="rId5" Type="http://schemas.openxmlformats.org/officeDocument/2006/relationships/oleObject" Target="../embeddings/oleObject7.bin" /><Relationship Id="rId4" Type="http://schemas.openxmlformats.org/officeDocument/2006/relationships/image" Target="../media/image12.gif" /></Relationships>
</file>

<file path=ppt/slides/_rels/slide147.xml.rels><?xml version="1.0" encoding="UTF-8" standalone="yes"?>
<Relationships xmlns="http://schemas.openxmlformats.org/package/2006/relationships"><Relationship Id="rId8" Type="http://schemas.openxmlformats.org/officeDocument/2006/relationships/image" Target="../media/image14.png" /><Relationship Id="rId3" Type="http://schemas.openxmlformats.org/officeDocument/2006/relationships/image" Target="../media/image11.png" /><Relationship Id="rId7" Type="http://schemas.openxmlformats.org/officeDocument/2006/relationships/image" Target="../media/image5.wmf" /><Relationship Id="rId2" Type="http://schemas.openxmlformats.org/officeDocument/2006/relationships/slideLayout" Target="../slideLayouts/slideLayout2.xml" /><Relationship Id="rId1" Type="http://schemas.openxmlformats.org/officeDocument/2006/relationships/vmlDrawing" Target="../drawings/vmlDrawing10.vml" /><Relationship Id="rId6" Type="http://schemas.openxmlformats.org/officeDocument/2006/relationships/oleObject" Target="../embeddings/oleObject8.bin" /><Relationship Id="rId5" Type="http://schemas.openxmlformats.org/officeDocument/2006/relationships/image" Target="../media/image12.gif" /><Relationship Id="rId4" Type="http://schemas.microsoft.com/office/2007/relationships/hdphoto" Target="../media/hdphoto1.wdp" /></Relationships>
</file>

<file path=ppt/slides/_rels/slide148.xml.rels><?xml version="1.0" encoding="UTF-8" standalone="yes"?>
<Relationships xmlns="http://schemas.openxmlformats.org/package/2006/relationships"><Relationship Id="rId8" Type="http://schemas.openxmlformats.org/officeDocument/2006/relationships/image" Target="../media/image116.gif" /><Relationship Id="rId3" Type="http://schemas.openxmlformats.org/officeDocument/2006/relationships/image" Target="../media/image39.jpg" /><Relationship Id="rId7" Type="http://schemas.openxmlformats.org/officeDocument/2006/relationships/image" Target="../media/image5.wmf" /><Relationship Id="rId2" Type="http://schemas.openxmlformats.org/officeDocument/2006/relationships/slideLayout" Target="../slideLayouts/slideLayout2.xml" /><Relationship Id="rId1" Type="http://schemas.openxmlformats.org/officeDocument/2006/relationships/vmlDrawing" Target="../drawings/vmlDrawing11.vml" /><Relationship Id="rId6" Type="http://schemas.openxmlformats.org/officeDocument/2006/relationships/oleObject" Target="../embeddings/oleObject7.bin" /><Relationship Id="rId5" Type="http://schemas.openxmlformats.org/officeDocument/2006/relationships/image" Target="../media/image12.gif" /><Relationship Id="rId4" Type="http://schemas.openxmlformats.org/officeDocument/2006/relationships/image" Target="../media/image115.gif" /></Relationships>
</file>

<file path=ppt/slides/_rels/slide149.xml.rels><?xml version="1.0" encoding="UTF-8" standalone="yes"?>
<Relationships xmlns="http://schemas.openxmlformats.org/package/2006/relationships"><Relationship Id="rId3" Type="http://schemas.openxmlformats.org/officeDocument/2006/relationships/image" Target="../media/image6.gif" /><Relationship Id="rId2" Type="http://schemas.openxmlformats.org/officeDocument/2006/relationships/slideLayout" Target="../slideLayouts/slideLayout2.xml" /><Relationship Id="rId1" Type="http://schemas.openxmlformats.org/officeDocument/2006/relationships/vmlDrawing" Target="../drawings/vmlDrawing12.vml" /><Relationship Id="rId5" Type="http://schemas.openxmlformats.org/officeDocument/2006/relationships/image" Target="../media/image5.wmf" /><Relationship Id="rId4" Type="http://schemas.openxmlformats.org/officeDocument/2006/relationships/oleObject" Target="../embeddings/oleObject7.bin" /></Relationships>
</file>

<file path=ppt/slides/_rels/slide15.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7.xml" /></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7.bin" /><Relationship Id="rId2" Type="http://schemas.openxmlformats.org/officeDocument/2006/relationships/slideLayout" Target="../slideLayouts/slideLayout7.xml" /><Relationship Id="rId1" Type="http://schemas.openxmlformats.org/officeDocument/2006/relationships/vmlDrawing" Target="../drawings/vmlDrawing13.vml" /><Relationship Id="rId4" Type="http://schemas.openxmlformats.org/officeDocument/2006/relationships/image" Target="../media/image5.wmf" /></Relationships>
</file>

<file path=ppt/slides/_rels/slide151.xml.rels><?xml version="1.0" encoding="UTF-8" standalone="yes"?>
<Relationships xmlns="http://schemas.openxmlformats.org/package/2006/relationships"><Relationship Id="rId3" Type="http://schemas.openxmlformats.org/officeDocument/2006/relationships/image" Target="../media/image3.gif" /><Relationship Id="rId2" Type="http://schemas.openxmlformats.org/officeDocument/2006/relationships/image" Target="../media/image2.gif" /><Relationship Id="rId1" Type="http://schemas.openxmlformats.org/officeDocument/2006/relationships/slideLayout" Target="../slideLayouts/slideLayout7.xml" /><Relationship Id="rId4" Type="http://schemas.openxmlformats.org/officeDocument/2006/relationships/image" Target="../media/image4.png" /></Relationships>
</file>

<file path=ppt/slides/_rels/slide152.xml.rels><?xml version="1.0" encoding="UTF-8" standalone="yes"?>
<Relationships xmlns="http://schemas.openxmlformats.org/package/2006/relationships"><Relationship Id="rId2" Type="http://schemas.openxmlformats.org/officeDocument/2006/relationships/image" Target="../media/image117.jpg" /><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8" Type="http://schemas.microsoft.com/office/2007/relationships/hdphoto" Target="../media/hdphoto20.wdp" /><Relationship Id="rId3" Type="http://schemas.openxmlformats.org/officeDocument/2006/relationships/image" Target="../media/image118.gif" /><Relationship Id="rId7" Type="http://schemas.openxmlformats.org/officeDocument/2006/relationships/image" Target="../media/image119.png" /><Relationship Id="rId2" Type="http://schemas.openxmlformats.org/officeDocument/2006/relationships/slideLayout" Target="../slideLayouts/slideLayout2.xml" /><Relationship Id="rId1" Type="http://schemas.openxmlformats.org/officeDocument/2006/relationships/vmlDrawing" Target="../drawings/vmlDrawing14.vml" /><Relationship Id="rId6" Type="http://schemas.openxmlformats.org/officeDocument/2006/relationships/image" Target="../media/image5.wmf" /><Relationship Id="rId5" Type="http://schemas.openxmlformats.org/officeDocument/2006/relationships/oleObject" Target="../embeddings/oleObject7.bin" /><Relationship Id="rId4" Type="http://schemas.openxmlformats.org/officeDocument/2006/relationships/image" Target="../media/image12.gif" /></Relationships>
</file>

<file path=ppt/slides/_rels/slide154.xml.rels><?xml version="1.0" encoding="UTF-8" standalone="yes"?>
<Relationships xmlns="http://schemas.openxmlformats.org/package/2006/relationships"><Relationship Id="rId3" Type="http://schemas.openxmlformats.org/officeDocument/2006/relationships/image" Target="../media/image120.gif" /><Relationship Id="rId2" Type="http://schemas.openxmlformats.org/officeDocument/2006/relationships/slideLayout" Target="../slideLayouts/slideLayout7.xml" /><Relationship Id="rId1" Type="http://schemas.openxmlformats.org/officeDocument/2006/relationships/vmlDrawing" Target="../drawings/vmlDrawing15.vml" /><Relationship Id="rId5" Type="http://schemas.openxmlformats.org/officeDocument/2006/relationships/image" Target="../media/image5.wmf" /><Relationship Id="rId4" Type="http://schemas.openxmlformats.org/officeDocument/2006/relationships/oleObject" Target="../embeddings/oleObject7.bin" /></Relationships>
</file>

<file path=ppt/slides/_rels/slide16.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gif" /><Relationship Id="rId1" Type="http://schemas.openxmlformats.org/officeDocument/2006/relationships/slideLayout" Target="../slideLayouts/slideLayout2.xml" /><Relationship Id="rId4" Type="http://schemas.microsoft.com/office/2007/relationships/hdphoto" Target="../media/hdphoto3.wdp" /></Relationships>
</file>

<file path=ppt/slides/_rels/slide17.xml.rels><?xml version="1.0" encoding="UTF-8" standalone="yes"?>
<Relationships xmlns="http://schemas.openxmlformats.org/package/2006/relationships"><Relationship Id="rId8" Type="http://schemas.microsoft.com/office/2007/relationships/hdphoto" Target="../media/hdphoto5.wdp" /><Relationship Id="rId3" Type="http://schemas.openxmlformats.org/officeDocument/2006/relationships/image" Target="../media/image24.png" /><Relationship Id="rId7" Type="http://schemas.openxmlformats.org/officeDocument/2006/relationships/image" Target="../media/image26.png" /><Relationship Id="rId12" Type="http://schemas.openxmlformats.org/officeDocument/2006/relationships/image" Target="../media/image28.jpeg" /><Relationship Id="rId2" Type="http://schemas.openxmlformats.org/officeDocument/2006/relationships/slideLayout" Target="../slideLayouts/slideLayout2.xml" /><Relationship Id="rId1" Type="http://schemas.openxmlformats.org/officeDocument/2006/relationships/vmlDrawing" Target="../drawings/vmlDrawing7.vml" /><Relationship Id="rId6" Type="http://schemas.microsoft.com/office/2007/relationships/hdphoto" Target="../media/hdphoto4.wdp" /><Relationship Id="rId11" Type="http://schemas.openxmlformats.org/officeDocument/2006/relationships/image" Target="../media/image27.jpeg" /><Relationship Id="rId5" Type="http://schemas.openxmlformats.org/officeDocument/2006/relationships/image" Target="../media/image25.png" /><Relationship Id="rId10" Type="http://schemas.openxmlformats.org/officeDocument/2006/relationships/image" Target="../media/image5.wmf" /><Relationship Id="rId4" Type="http://schemas.openxmlformats.org/officeDocument/2006/relationships/image" Target="../media/image12.gif" /><Relationship Id="rId9" Type="http://schemas.openxmlformats.org/officeDocument/2006/relationships/oleObject" Target="../embeddings/oleObject5.bin" /></Relationships>
</file>

<file path=ppt/slides/_rels/slide18.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2.xml" /><Relationship Id="rId4" Type="http://schemas.microsoft.com/office/2007/relationships/hdphoto" Target="../media/hdphoto4.wdp" /></Relationships>
</file>

<file path=ppt/slides/_rels/slide19.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4.png" /><Relationship Id="rId1" Type="http://schemas.openxmlformats.org/officeDocument/2006/relationships/slideLayout" Target="../slideLayouts/slideLayout2.xml" /><Relationship Id="rId4" Type="http://schemas.microsoft.com/office/2007/relationships/hdphoto" Target="../media/hdphoto5.wdp" /></Relationships>
</file>

<file path=ppt/slides/_rels/slide2.xml.rels><?xml version="1.0" encoding="UTF-8" standalone="yes"?>
<Relationships xmlns="http://schemas.openxmlformats.org/package/2006/relationships"><Relationship Id="rId3" Type="http://schemas.openxmlformats.org/officeDocument/2006/relationships/image" Target="../media/image3.gif" /><Relationship Id="rId2" Type="http://schemas.openxmlformats.org/officeDocument/2006/relationships/image" Target="../media/image2.gif" /><Relationship Id="rId1" Type="http://schemas.openxmlformats.org/officeDocument/2006/relationships/slideLayout" Target="../slideLayouts/slideLayout7.xml" /><Relationship Id="rId4" Type="http://schemas.openxmlformats.org/officeDocument/2006/relationships/image" Target="../media/image4.png" /></Relationships>
</file>

<file path=ppt/slides/_rels/slide20.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29.jp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image" Target="../media/image32.pn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34.jp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3" Type="http://schemas.openxmlformats.org/officeDocument/2006/relationships/image" Target="../media/image36.gif" /><Relationship Id="rId2" Type="http://schemas.openxmlformats.org/officeDocument/2006/relationships/image" Target="../media/image35.jp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image" Target="../media/image37.pn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3" Type="http://schemas.openxmlformats.org/officeDocument/2006/relationships/image" Target="../media/image40.gif" /><Relationship Id="rId2" Type="http://schemas.openxmlformats.org/officeDocument/2006/relationships/image" Target="../media/image39.jp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41.png" /><Relationship Id="rId1" Type="http://schemas.openxmlformats.org/officeDocument/2006/relationships/slideLayout" Target="../slideLayouts/slideLayout7.xml" /><Relationship Id="rId5" Type="http://schemas.openxmlformats.org/officeDocument/2006/relationships/image" Target="../media/image36.gif" /><Relationship Id="rId4" Type="http://schemas.openxmlformats.org/officeDocument/2006/relationships/image" Target="../media/image42.png" /></Relationships>
</file>

<file path=ppt/slides/_rels/slide29.xml.rels><?xml version="1.0" encoding="UTF-8" standalone="yes"?>
<Relationships xmlns="http://schemas.openxmlformats.org/package/2006/relationships"><Relationship Id="rId3" Type="http://schemas.openxmlformats.org/officeDocument/2006/relationships/image" Target="../media/image44.gif" /><Relationship Id="rId2" Type="http://schemas.openxmlformats.org/officeDocument/2006/relationships/image" Target="../media/image43.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3" Type="http://schemas.microsoft.com/office/2007/relationships/hdphoto" Target="../media/hdphoto7.wdp" /><Relationship Id="rId2" Type="http://schemas.openxmlformats.org/officeDocument/2006/relationships/image" Target="../media/image46.png" /><Relationship Id="rId1" Type="http://schemas.openxmlformats.org/officeDocument/2006/relationships/slideLayout" Target="../slideLayouts/slideLayout7.xml" /><Relationship Id="rId4" Type="http://schemas.openxmlformats.org/officeDocument/2006/relationships/image" Target="../media/image47.gif" /></Relationships>
</file>

<file path=ppt/slides/_rels/slide32.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image" Target="../media/image48.jp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50.jp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52.gif" /><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6.gif" /><Relationship Id="rId2" Type="http://schemas.openxmlformats.org/officeDocument/2006/relationships/slideLayout" Target="../slideLayouts/slideLayout2.xml" /><Relationship Id="rId1" Type="http://schemas.openxmlformats.org/officeDocument/2006/relationships/vmlDrawing" Target="../drawings/vmlDrawing1.vml" /><Relationship Id="rId5" Type="http://schemas.openxmlformats.org/officeDocument/2006/relationships/image" Target="../media/image5.wmf" /><Relationship Id="rId4" Type="http://schemas.openxmlformats.org/officeDocument/2006/relationships/oleObject" Target="../embeddings/oleObject1.bin" /></Relationships>
</file>

<file path=ppt/slides/_rels/slide40.xml.rels><?xml version="1.0" encoding="UTF-8" standalone="yes"?>
<Relationships xmlns="http://schemas.openxmlformats.org/package/2006/relationships"><Relationship Id="rId3" Type="http://schemas.openxmlformats.org/officeDocument/2006/relationships/image" Target="../media/image54.bin" /><Relationship Id="rId2" Type="http://schemas.openxmlformats.org/officeDocument/2006/relationships/image" Target="../media/image52.gif"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microsoft.com/office/2007/relationships/hdphoto" Target="../media/hdphoto8.wdp" /><Relationship Id="rId2" Type="http://schemas.openxmlformats.org/officeDocument/2006/relationships/image" Target="../media/image55.png"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3" Type="http://schemas.microsoft.com/office/2007/relationships/hdphoto" Target="../media/hdphoto9.wdp" /><Relationship Id="rId2" Type="http://schemas.openxmlformats.org/officeDocument/2006/relationships/image" Target="../media/image56.png" /><Relationship Id="rId1" Type="http://schemas.openxmlformats.org/officeDocument/2006/relationships/slideLayout" Target="../slideLayouts/slideLayout7.xml" /></Relationships>
</file>

<file path=ppt/slides/_rels/slide43.xml.rels><?xml version="1.0" encoding="UTF-8" standalone="yes"?>
<Relationships xmlns="http://schemas.openxmlformats.org/package/2006/relationships"><Relationship Id="rId3" Type="http://schemas.microsoft.com/office/2007/relationships/hdphoto" Target="../media/hdphoto9.wdp" /><Relationship Id="rId2" Type="http://schemas.openxmlformats.org/officeDocument/2006/relationships/image" Target="../media/image56.png"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image" Target="../media/image7.gif"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7.xml" /></Relationships>
</file>

<file path=ppt/slides/_rels/slide51.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3" Type="http://schemas.microsoft.com/office/2007/relationships/hdphoto" Target="../media/hdphoto10.wdp" /><Relationship Id="rId2" Type="http://schemas.openxmlformats.org/officeDocument/2006/relationships/image" Target="../media/image62.pn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microsoft.com/office/2007/relationships/hdphoto" Target="../media/hdphoto11.wdp" /><Relationship Id="rId2" Type="http://schemas.openxmlformats.org/officeDocument/2006/relationships/image" Target="../media/image64.png" /><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3" Type="http://schemas.microsoft.com/office/2007/relationships/hdphoto" Target="../media/hdphoto12.wdp" /><Relationship Id="rId2" Type="http://schemas.openxmlformats.org/officeDocument/2006/relationships/image" Target="../media/image65.png" /><Relationship Id="rId1" Type="http://schemas.openxmlformats.org/officeDocument/2006/relationships/slideLayout" Target="../slideLayouts/slideLayout7.xml" /></Relationships>
</file>

<file path=ppt/slides/_rels/slide59.xml.rels><?xml version="1.0" encoding="UTF-8" standalone="yes"?>
<Relationships xmlns="http://schemas.openxmlformats.org/package/2006/relationships"><Relationship Id="rId3" Type="http://schemas.openxmlformats.org/officeDocument/2006/relationships/image" Target="../media/image66.png" /><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8" Type="http://schemas.openxmlformats.org/officeDocument/2006/relationships/image" Target="../media/image8.jpg" /><Relationship Id="rId3" Type="http://schemas.openxmlformats.org/officeDocument/2006/relationships/image" Target="../media/image9.gif" /><Relationship Id="rId7" Type="http://schemas.openxmlformats.org/officeDocument/2006/relationships/image" Target="../media/image10.gif" /><Relationship Id="rId2" Type="http://schemas.openxmlformats.org/officeDocument/2006/relationships/slideLayout" Target="../slideLayouts/slideLayout7.xml" /><Relationship Id="rId1" Type="http://schemas.openxmlformats.org/officeDocument/2006/relationships/vmlDrawing" Target="../drawings/vmlDrawing2.vml" /><Relationship Id="rId6" Type="http://schemas.openxmlformats.org/officeDocument/2006/relationships/image" Target="../media/image5.wmf" /><Relationship Id="rId5" Type="http://schemas.openxmlformats.org/officeDocument/2006/relationships/oleObject" Target="../embeddings/oleObject2.bin" /><Relationship Id="rId4" Type="http://schemas.openxmlformats.org/officeDocument/2006/relationships/image" Target="../media/image6.gif" /></Relationships>
</file>

<file path=ppt/slides/_rels/slide60.xml.rels><?xml version="1.0" encoding="UTF-8" standalone="yes"?>
<Relationships xmlns="http://schemas.openxmlformats.org/package/2006/relationships"><Relationship Id="rId2" Type="http://schemas.openxmlformats.org/officeDocument/2006/relationships/image" Target="../media/image67.gif" /><Relationship Id="rId1" Type="http://schemas.openxmlformats.org/officeDocument/2006/relationships/slideLayout" Target="../slideLayouts/slideLayout7.xml" /></Relationships>
</file>

<file path=ppt/slides/_rels/slide61.xml.rels><?xml version="1.0" encoding="UTF-8" standalone="yes"?>
<Relationships xmlns="http://schemas.openxmlformats.org/package/2006/relationships"><Relationship Id="rId2" Type="http://schemas.openxmlformats.org/officeDocument/2006/relationships/image" Target="../media/image67.gif" /><Relationship Id="rId1" Type="http://schemas.openxmlformats.org/officeDocument/2006/relationships/slideLayout" Target="../slideLayouts/slideLayout7.xml" /></Relationships>
</file>

<file path=ppt/slides/_rels/slide62.xml.rels><?xml version="1.0" encoding="UTF-8" standalone="yes"?>
<Relationships xmlns="http://schemas.openxmlformats.org/package/2006/relationships"><Relationship Id="rId2" Type="http://schemas.openxmlformats.org/officeDocument/2006/relationships/image" Target="../media/image68.jpg" /><Relationship Id="rId1" Type="http://schemas.openxmlformats.org/officeDocument/2006/relationships/slideLayout" Target="../slideLayouts/slideLayout7.xml" /></Relationships>
</file>

<file path=ppt/slides/_rels/slide63.xml.rels><?xml version="1.0" encoding="UTF-8" standalone="yes"?>
<Relationships xmlns="http://schemas.openxmlformats.org/package/2006/relationships"><Relationship Id="rId3" Type="http://schemas.microsoft.com/office/2007/relationships/hdphoto" Target="../media/hdphoto13.wdp" /><Relationship Id="rId2" Type="http://schemas.openxmlformats.org/officeDocument/2006/relationships/image" Target="../media/image69.png" /><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7.xml" /></Relationships>
</file>

<file path=ppt/slides/_rels/slide65.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7.xml" /></Relationships>
</file>

<file path=ppt/slides/_rels/slide66.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2" Type="http://schemas.openxmlformats.org/officeDocument/2006/relationships/image" Target="../media/image73.png" /><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2" Type="http://schemas.openxmlformats.org/officeDocument/2006/relationships/image" Target="../media/image73.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8" Type="http://schemas.openxmlformats.org/officeDocument/2006/relationships/image" Target="../media/image8.jpg" /><Relationship Id="rId3" Type="http://schemas.openxmlformats.org/officeDocument/2006/relationships/image" Target="../media/image11.png" /><Relationship Id="rId7" Type="http://schemas.openxmlformats.org/officeDocument/2006/relationships/image" Target="../media/image5.wmf" /><Relationship Id="rId2" Type="http://schemas.openxmlformats.org/officeDocument/2006/relationships/slideLayout" Target="../slideLayouts/slideLayout2.xml" /><Relationship Id="rId1" Type="http://schemas.openxmlformats.org/officeDocument/2006/relationships/vmlDrawing" Target="../drawings/vmlDrawing3.vml" /><Relationship Id="rId6" Type="http://schemas.openxmlformats.org/officeDocument/2006/relationships/oleObject" Target="../embeddings/oleObject3.bin" /><Relationship Id="rId5" Type="http://schemas.openxmlformats.org/officeDocument/2006/relationships/image" Target="../media/image12.gif" /><Relationship Id="rId4" Type="http://schemas.microsoft.com/office/2007/relationships/hdphoto" Target="../media/hdphoto1.wdp" /></Relationships>
</file>

<file path=ppt/slides/_rels/slide70.xml.rels><?xml version="1.0" encoding="UTF-8" standalone="yes"?>
<Relationships xmlns="http://schemas.openxmlformats.org/package/2006/relationships"><Relationship Id="rId2" Type="http://schemas.openxmlformats.org/officeDocument/2006/relationships/image" Target="../media/image74.png" /><Relationship Id="rId1" Type="http://schemas.openxmlformats.org/officeDocument/2006/relationships/slideLayout" Target="../slideLayouts/slideLayout7.xml" /></Relationships>
</file>

<file path=ppt/slides/_rels/slide71.xml.rels><?xml version="1.0" encoding="UTF-8" standalone="yes"?>
<Relationships xmlns="http://schemas.openxmlformats.org/package/2006/relationships"><Relationship Id="rId2" Type="http://schemas.openxmlformats.org/officeDocument/2006/relationships/image" Target="../media/image75.png" /><Relationship Id="rId1" Type="http://schemas.openxmlformats.org/officeDocument/2006/relationships/slideLayout" Target="../slideLayouts/slideLayout7.xml" /></Relationships>
</file>

<file path=ppt/slides/_rels/slide72.xml.rels><?xml version="1.0" encoding="UTF-8" standalone="yes"?>
<Relationships xmlns="http://schemas.openxmlformats.org/package/2006/relationships"><Relationship Id="rId2" Type="http://schemas.openxmlformats.org/officeDocument/2006/relationships/image" Target="../media/image75.png" /><Relationship Id="rId1" Type="http://schemas.openxmlformats.org/officeDocument/2006/relationships/slideLayout" Target="../slideLayouts/slideLayout7.xml" /></Relationships>
</file>

<file path=ppt/slides/_rels/slide73.xml.rels><?xml version="1.0" encoding="UTF-8" standalone="yes"?>
<Relationships xmlns="http://schemas.openxmlformats.org/package/2006/relationships"><Relationship Id="rId2" Type="http://schemas.openxmlformats.org/officeDocument/2006/relationships/image" Target="../media/image76.jpg" /><Relationship Id="rId1" Type="http://schemas.openxmlformats.org/officeDocument/2006/relationships/slideLayout" Target="../slideLayouts/slideLayout7.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9.xml.rels><?xml version="1.0" encoding="UTF-8" standalone="yes"?>
<Relationships xmlns="http://schemas.openxmlformats.org/package/2006/relationships"><Relationship Id="rId3" Type="http://schemas.microsoft.com/office/2007/relationships/hdphoto" Target="../media/hdphoto14.wdp" /><Relationship Id="rId2" Type="http://schemas.openxmlformats.org/officeDocument/2006/relationships/image" Target="../media/image77.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13.jpg" /><Relationship Id="rId7" Type="http://schemas.openxmlformats.org/officeDocument/2006/relationships/image" Target="../media/image14.png" /><Relationship Id="rId2" Type="http://schemas.openxmlformats.org/officeDocument/2006/relationships/slideLayout" Target="../slideLayouts/slideLayout2.xml" /><Relationship Id="rId1" Type="http://schemas.openxmlformats.org/officeDocument/2006/relationships/vmlDrawing" Target="../drawings/vmlDrawing4.vml" /><Relationship Id="rId6" Type="http://schemas.openxmlformats.org/officeDocument/2006/relationships/image" Target="../media/image5.wmf" /><Relationship Id="rId5" Type="http://schemas.openxmlformats.org/officeDocument/2006/relationships/oleObject" Target="../embeddings/oleObject2.bin" /><Relationship Id="rId4" Type="http://schemas.openxmlformats.org/officeDocument/2006/relationships/image" Target="../media/image12.gif" /></Relationships>
</file>

<file path=ppt/slides/_rels/slide80.xml.rels><?xml version="1.0" encoding="UTF-8" standalone="yes"?>
<Relationships xmlns="http://schemas.openxmlformats.org/package/2006/relationships"><Relationship Id="rId2" Type="http://schemas.openxmlformats.org/officeDocument/2006/relationships/image" Target="../media/image78.jpg"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2" Type="http://schemas.openxmlformats.org/officeDocument/2006/relationships/image" Target="../media/image79.jpg" /><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2" Type="http://schemas.openxmlformats.org/officeDocument/2006/relationships/image" Target="../media/image80.png"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2" Type="http://schemas.openxmlformats.org/officeDocument/2006/relationships/image" Target="../media/image81.png" /><Relationship Id="rId1" Type="http://schemas.openxmlformats.org/officeDocument/2006/relationships/slideLayout" Target="../slideLayouts/slideLayout7.xml" /></Relationships>
</file>

<file path=ppt/slides/_rels/slide84.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2" Type="http://schemas.openxmlformats.org/officeDocument/2006/relationships/image" Target="../media/image83.png" /><Relationship Id="rId1" Type="http://schemas.openxmlformats.org/officeDocument/2006/relationships/slideLayout" Target="../slideLayouts/slideLayout7.xml" /></Relationships>
</file>

<file path=ppt/slides/_rels/slide86.xml.rels><?xml version="1.0" encoding="UTF-8" standalone="yes"?>
<Relationships xmlns="http://schemas.openxmlformats.org/package/2006/relationships"><Relationship Id="rId2" Type="http://schemas.openxmlformats.org/officeDocument/2006/relationships/image" Target="../media/image84.png" /><Relationship Id="rId1" Type="http://schemas.openxmlformats.org/officeDocument/2006/relationships/slideLayout" Target="../slideLayouts/slideLayout7.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8" Type="http://schemas.openxmlformats.org/officeDocument/2006/relationships/image" Target="../media/image14.png" /><Relationship Id="rId3" Type="http://schemas.openxmlformats.org/officeDocument/2006/relationships/image" Target="../media/image11.png" /><Relationship Id="rId7" Type="http://schemas.openxmlformats.org/officeDocument/2006/relationships/image" Target="../media/image5.wmf" /><Relationship Id="rId2" Type="http://schemas.openxmlformats.org/officeDocument/2006/relationships/slideLayout" Target="../slideLayouts/slideLayout2.xml" /><Relationship Id="rId1" Type="http://schemas.openxmlformats.org/officeDocument/2006/relationships/vmlDrawing" Target="../drawings/vmlDrawing5.vml" /><Relationship Id="rId6" Type="http://schemas.openxmlformats.org/officeDocument/2006/relationships/oleObject" Target="../embeddings/oleObject3.bin" /><Relationship Id="rId5" Type="http://schemas.openxmlformats.org/officeDocument/2006/relationships/image" Target="../media/image12.gif" /><Relationship Id="rId4" Type="http://schemas.microsoft.com/office/2007/relationships/hdphoto" Target="../media/hdphoto1.wdp"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2.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7.xml" /></Relationships>
</file>

<file path=ppt/slides/_rels/slide93.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7.xml" /></Relationships>
</file>

<file path=ppt/slides/_rels/slide94.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7.xml"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6.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7.xml" /></Relationships>
</file>

<file path=ppt/slides/_rels/slide97.xml.rels><?xml version="1.0" encoding="UTF-8" standalone="yes"?>
<Relationships xmlns="http://schemas.openxmlformats.org/package/2006/relationships"><Relationship Id="rId2" Type="http://schemas.openxmlformats.org/officeDocument/2006/relationships/image" Target="../media/image86.jpg" /><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2" Type="http://schemas.openxmlformats.org/officeDocument/2006/relationships/image" Target="../media/image86.jpg" /><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2" Type="http://schemas.openxmlformats.org/officeDocument/2006/relationships/image" Target="../media/image87.jp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768D5-276E-4E88-A8AE-01BB6C241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DB6DAC9C-77D9-452F-BEC4-6AECFF63E704}"/>
              </a:ext>
            </a:extLst>
          </p:cNvPr>
          <p:cNvSpPr txBox="1"/>
          <p:nvPr/>
        </p:nvSpPr>
        <p:spPr>
          <a:xfrm>
            <a:off x="2590801" y="1440873"/>
            <a:ext cx="4391890" cy="1015663"/>
          </a:xfrm>
          <a:prstGeom prst="rect">
            <a:avLst/>
          </a:prstGeom>
          <a:solidFill>
            <a:srgbClr val="FFFFFF"/>
          </a:solidFill>
        </p:spPr>
        <p:txBody>
          <a:bodyPr wrap="square" rtlCol="0">
            <a:spAutoFit/>
          </a:bodyPr>
          <a:lstStyle/>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rPr>
              <a:t>Welcomes You</a:t>
            </a:r>
          </a:p>
        </p:txBody>
      </p:sp>
    </p:spTree>
    <p:extLst>
      <p:ext uri="{BB962C8B-B14F-4D97-AF65-F5344CB8AC3E}">
        <p14:creationId xmlns:p14="http://schemas.microsoft.com/office/powerpoint/2010/main" val="2407183056"/>
      </p:ext>
    </p:extLst>
  </p:cSld>
  <p:clrMapOvr>
    <a:masterClrMapping/>
  </p:clrMapOvr>
  <mc:AlternateContent xmlns:mc="http://schemas.openxmlformats.org/markup-compatibility/2006" xmlns:p14="http://schemas.microsoft.com/office/powerpoint/2010/main">
    <mc:Choice Requires="p14">
      <p:transition spd="slow" p14:dur="40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47824"/>
            <a:ext cx="9144000" cy="498342"/>
          </a:xfrm>
          <a:prstGeom prst="rect">
            <a:avLst/>
          </a:prstGeom>
          <a:noFill/>
        </p:spPr>
        <p:txBody>
          <a:bodyPr wrap="square" rtlCol="0">
            <a:spAutoFit/>
          </a:bodyPr>
          <a:lstStyle/>
          <a:p>
            <a:pPr algn="ctr">
              <a:lnSpc>
                <a:spcPct val="80000"/>
              </a:lnSpc>
            </a:pPr>
            <a:r>
              <a:rPr lang="en-US" sz="3200" b="1" i="1" dirty="0">
                <a:ln w="0"/>
                <a:effectLst>
                  <a:outerShdw blurRad="38100" dist="19050" dir="2700000" algn="tl" rotWithShape="0">
                    <a:schemeClr val="dk1">
                      <a:alpha val="40000"/>
                    </a:schemeClr>
                  </a:outerShdw>
                </a:effectLst>
                <a:latin typeface="Aldine401 BT" pitchFamily="18" charset="0"/>
              </a:rPr>
              <a:t>Citation of Professor Festus Udo Bassey </a:t>
            </a:r>
            <a:r>
              <a:rPr lang="en-US" sz="3200" b="1" i="1" dirty="0" err="1">
                <a:ln w="0"/>
                <a:effectLst>
                  <a:outerShdw blurRad="38100" dist="19050" dir="2700000" algn="tl" rotWithShape="0">
                    <a:schemeClr val="dk1">
                      <a:alpha val="40000"/>
                    </a:schemeClr>
                  </a:outerShdw>
                </a:effectLst>
                <a:latin typeface="Aldine401 BT" pitchFamily="18" charset="0"/>
              </a:rPr>
              <a:t>Abasiubong</a:t>
            </a:r>
            <a:endParaRPr lang="en-GB" sz="3200" b="1" i="1" dirty="0">
              <a:ln w="0"/>
              <a:effectLst>
                <a:outerShdw blurRad="38100" dist="19050" dir="2700000" algn="tl" rotWithShape="0">
                  <a:schemeClr val="dk1">
                    <a:alpha val="40000"/>
                  </a:schemeClr>
                </a:outerShdw>
              </a:effectLst>
              <a:latin typeface="Aldine401 BT" pitchFamily="18" charset="0"/>
            </a:endParaRPr>
          </a:p>
        </p:txBody>
      </p:sp>
      <p:sp>
        <p:nvSpPr>
          <p:cNvPr id="3" name="Slide Number Placeholder 2"/>
          <p:cNvSpPr>
            <a:spLocks noGrp="1"/>
          </p:cNvSpPr>
          <p:nvPr>
            <p:ph type="sldNum" sz="quarter" idx="12"/>
          </p:nvPr>
        </p:nvSpPr>
        <p:spPr/>
        <p:txBody>
          <a:bodyPr/>
          <a:lstStyle/>
          <a:p>
            <a:fld id="{A05F460A-C36E-4160-9D6F-111C9609AF65}" type="slidenum">
              <a:rPr lang="en-US" smtClean="0"/>
              <a:t>10</a:t>
            </a:fld>
            <a:endParaRPr lang="en-US" dirty="0"/>
          </a:p>
        </p:txBody>
      </p:sp>
      <p:sp>
        <p:nvSpPr>
          <p:cNvPr id="10" name="TextBox 9"/>
          <p:cNvSpPr txBox="1"/>
          <p:nvPr/>
        </p:nvSpPr>
        <p:spPr>
          <a:xfrm>
            <a:off x="6779409" y="1282290"/>
            <a:ext cx="783157" cy="461665"/>
          </a:xfrm>
          <a:prstGeom prst="rect">
            <a:avLst/>
          </a:prstGeom>
          <a:noFill/>
        </p:spPr>
        <p:txBody>
          <a:bodyPr wrap="square" rtlCol="0">
            <a:spAutoFit/>
          </a:bodyPr>
          <a:lstStyle/>
          <a:p>
            <a:pPr algn="ctr"/>
            <a:r>
              <a:rPr lang="en-GB" sz="2400" b="1" i="1" dirty="0">
                <a:solidFill>
                  <a:srgbClr val="FF0000"/>
                </a:solidFill>
                <a:latin typeface="Bodoni MT" panose="02070603080606020203" pitchFamily="18" charset="0"/>
              </a:rPr>
              <a:t>by</a:t>
            </a:r>
          </a:p>
        </p:txBody>
      </p:sp>
      <p:sp>
        <p:nvSpPr>
          <p:cNvPr id="2" name="Rectangle 1"/>
          <p:cNvSpPr/>
          <p:nvPr/>
        </p:nvSpPr>
        <p:spPr>
          <a:xfrm>
            <a:off x="5278584" y="5811531"/>
            <a:ext cx="3682532" cy="400110"/>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n-US" sz="20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PROF. INYANG ATING</a:t>
            </a:r>
          </a:p>
        </p:txBody>
      </p:sp>
      <p:sp>
        <p:nvSpPr>
          <p:cNvPr id="7" name="Rectangle 6"/>
          <p:cNvSpPr/>
          <p:nvPr/>
        </p:nvSpPr>
        <p:spPr>
          <a:xfrm>
            <a:off x="4831552" y="6269958"/>
            <a:ext cx="4572000" cy="307777"/>
          </a:xfrm>
          <a:prstGeom prst="rect">
            <a:avLst/>
          </a:prstGeom>
        </p:spPr>
        <p:txBody>
          <a:bodyPr>
            <a:spAutoFit/>
          </a:bodyPr>
          <a:lstStyle/>
          <a:p>
            <a:pPr algn="ctr"/>
            <a:r>
              <a:rPr lang="en-US" sz="1400" b="1" dirty="0"/>
              <a:t>95</a:t>
            </a:r>
            <a:r>
              <a:rPr lang="en-US" sz="1400" b="1" baseline="30000" dirty="0"/>
              <a:t>TH</a:t>
            </a:r>
            <a:r>
              <a:rPr lang="en-US" sz="1400" b="1" dirty="0"/>
              <a:t> Inaugural Lecturer Presenter </a:t>
            </a:r>
          </a:p>
        </p:txBody>
      </p:sp>
      <p:pic>
        <p:nvPicPr>
          <p:cNvPr id="12" name="Picture 11">
            <a:extLst>
              <a:ext uri="{FF2B5EF4-FFF2-40B4-BE49-F238E27FC236}">
                <a16:creationId xmlns:a16="http://schemas.microsoft.com/office/drawing/2014/main" id="{D6379D17-AC6A-493A-BF45-21C784DE0CD5}"/>
              </a:ext>
            </a:extLst>
          </p:cNvPr>
          <p:cNvPicPr>
            <a:picLocks noChangeAspect="1"/>
          </p:cNvPicPr>
          <p:nvPr/>
        </p:nvPicPr>
        <p:blipFill rotWithShape="1">
          <a:blip r:embed="rId3">
            <a:extLst>
              <a:ext uri="{28A0092B-C50C-407E-A947-70E740481C1C}">
                <a14:useLocalDpi xmlns:a14="http://schemas.microsoft.com/office/drawing/2010/main" val="0"/>
              </a:ext>
            </a:extLst>
          </a:blip>
          <a:srcRect l="594" r="11056"/>
          <a:stretch/>
        </p:blipFill>
        <p:spPr>
          <a:xfrm>
            <a:off x="126577" y="793039"/>
            <a:ext cx="4936492" cy="5917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6643D343-4A92-443E-B06C-713471A68CF8}"/>
              </a:ext>
            </a:extLst>
          </p:cNvPr>
          <p:cNvPicPr>
            <a:picLocks noChangeAspect="1"/>
          </p:cNvPicPr>
          <p:nvPr/>
        </p:nvPicPr>
        <p:blipFill rotWithShape="1">
          <a:blip r:embed="rId4">
            <a:extLst>
              <a:ext uri="{28A0092B-C50C-407E-A947-70E740481C1C}">
                <a14:useLocalDpi xmlns:a14="http://schemas.microsoft.com/office/drawing/2010/main" val="0"/>
              </a:ext>
            </a:extLst>
          </a:blip>
          <a:srcRect l="19271" t="2935" r="21057" b="48665"/>
          <a:stretch/>
        </p:blipFill>
        <p:spPr>
          <a:xfrm>
            <a:off x="5669981" y="1873118"/>
            <a:ext cx="3126658" cy="38092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2711883"/>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69FDA1-EE17-4253-8874-5C5257FBC754}"/>
              </a:ext>
            </a:extLst>
          </p:cNvPr>
          <p:cNvSpPr txBox="1"/>
          <p:nvPr/>
        </p:nvSpPr>
        <p:spPr>
          <a:xfrm>
            <a:off x="290944" y="1263640"/>
            <a:ext cx="8340438" cy="3554819"/>
          </a:xfrm>
          <a:prstGeom prst="rect">
            <a:avLst/>
          </a:prstGeom>
          <a:noFill/>
        </p:spPr>
        <p:txBody>
          <a:bodyPr wrap="square">
            <a:spAutoFit/>
          </a:bodyPr>
          <a:lstStyle/>
          <a:p>
            <a:pPr marL="512763" indent="-512763">
              <a:buSzPct val="80000"/>
              <a:buFont typeface="Wingdings" panose="05000000000000000000" pitchFamily="2" charset="2"/>
              <a:buChar char="q"/>
            </a:pPr>
            <a:r>
              <a:rPr lang="en-GB" sz="2500" dirty="0">
                <a:latin typeface="Tahoma" panose="020B0604030504040204" pitchFamily="34" charset="0"/>
                <a:ea typeface="Tahoma" panose="020B0604030504040204" pitchFamily="34" charset="0"/>
                <a:cs typeface="Tahoma" panose="020B0604030504040204" pitchFamily="34" charset="0"/>
              </a:rPr>
              <a:t>There has been a growing concern with respect to increasing number of mentally ill people associated with crimes. </a:t>
            </a:r>
          </a:p>
          <a:p>
            <a:pPr marL="512763" indent="-512763">
              <a:buSzPct val="80000"/>
              <a:buFont typeface="Wingdings" panose="05000000000000000000" pitchFamily="2" charset="2"/>
              <a:buChar char="q"/>
            </a:pPr>
            <a:endParaRPr lang="en-GB" sz="2500" dirty="0">
              <a:latin typeface="Tahoma" panose="020B0604030504040204" pitchFamily="34" charset="0"/>
              <a:ea typeface="Tahoma" panose="020B0604030504040204" pitchFamily="34" charset="0"/>
              <a:cs typeface="Tahoma" panose="020B0604030504040204" pitchFamily="34" charset="0"/>
            </a:endParaRPr>
          </a:p>
          <a:p>
            <a:pPr marL="512763" indent="-512763">
              <a:buSzPct val="80000"/>
              <a:buFont typeface="Wingdings" panose="05000000000000000000" pitchFamily="2" charset="2"/>
              <a:buChar char="q"/>
            </a:pPr>
            <a:r>
              <a:rPr lang="en-GB" sz="2500" dirty="0">
                <a:latin typeface="Tahoma" panose="020B0604030504040204" pitchFamily="34" charset="0"/>
                <a:ea typeface="Tahoma" panose="020B0604030504040204" pitchFamily="34" charset="0"/>
                <a:cs typeface="Tahoma" panose="020B0604030504040204" pitchFamily="34" charset="0"/>
              </a:rPr>
              <a:t>Mental illness causes distortion and disorganization in the reasoning process and predisposes the sufferers to various types of criminal acts, including drug use and its associated problems. </a:t>
            </a:r>
          </a:p>
          <a:p>
            <a:pPr marL="512763" indent="-512763">
              <a:buSzPct val="80000"/>
              <a:buFont typeface="Wingdings" panose="05000000000000000000" pitchFamily="2" charset="2"/>
              <a:buChar char="q"/>
            </a:pPr>
            <a:endParaRPr lang="en-GB" sz="25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8516812F-F94A-42ED-8556-62F61753AE2A}"/>
              </a:ext>
            </a:extLst>
          </p:cNvPr>
          <p:cNvSpPr/>
          <p:nvPr/>
        </p:nvSpPr>
        <p:spPr>
          <a:xfrm>
            <a:off x="0" y="0"/>
            <a:ext cx="791570" cy="996287"/>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E956F-8A98-44D5-A532-1BAC485AD92C}"/>
              </a:ext>
            </a:extLst>
          </p:cNvPr>
          <p:cNvSpPr txBox="1"/>
          <p:nvPr/>
        </p:nvSpPr>
        <p:spPr>
          <a:xfrm>
            <a:off x="0" y="140916"/>
            <a:ext cx="9143999" cy="584775"/>
          </a:xfrm>
          <a:custGeom>
            <a:avLst/>
            <a:gdLst>
              <a:gd name="connsiteX0" fmla="*/ 7716983 w 9143999"/>
              <a:gd name="connsiteY0" fmla="*/ 0 h 584775"/>
              <a:gd name="connsiteX1" fmla="*/ 9143999 w 9143999"/>
              <a:gd name="connsiteY1" fmla="*/ 0 h 584775"/>
              <a:gd name="connsiteX2" fmla="*/ 9143999 w 9143999"/>
              <a:gd name="connsiteY2" fmla="*/ 584775 h 584775"/>
              <a:gd name="connsiteX3" fmla="*/ 7716983 w 9143999"/>
              <a:gd name="connsiteY3" fmla="*/ 584775 h 584775"/>
              <a:gd name="connsiteX4" fmla="*/ 0 w 9143999"/>
              <a:gd name="connsiteY4" fmla="*/ 0 h 584775"/>
              <a:gd name="connsiteX5" fmla="*/ 1427019 w 9143999"/>
              <a:gd name="connsiteY5" fmla="*/ 0 h 584775"/>
              <a:gd name="connsiteX6" fmla="*/ 1427019 w 9143999"/>
              <a:gd name="connsiteY6" fmla="*/ 584775 h 584775"/>
              <a:gd name="connsiteX7" fmla="*/ 0 w 9143999"/>
              <a:gd name="connsiteY7" fmla="*/ 584775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84775">
                <a:moveTo>
                  <a:pt x="7716983" y="0"/>
                </a:moveTo>
                <a:lnTo>
                  <a:pt x="9143999" y="0"/>
                </a:lnTo>
                <a:lnTo>
                  <a:pt x="9143999" y="584775"/>
                </a:lnTo>
                <a:lnTo>
                  <a:pt x="7716983" y="584775"/>
                </a:lnTo>
                <a:close/>
                <a:moveTo>
                  <a:pt x="0" y="0"/>
                </a:moveTo>
                <a:lnTo>
                  <a:pt x="1427019" y="0"/>
                </a:lnTo>
                <a:lnTo>
                  <a:pt x="1427019" y="584775"/>
                </a:lnTo>
                <a:lnTo>
                  <a:pt x="0" y="584775"/>
                </a:lnTo>
                <a:close/>
              </a:path>
            </a:pathLst>
          </a:custGeom>
          <a:solidFill>
            <a:srgbClr val="00B0F0"/>
          </a:solidFill>
        </p:spPr>
        <p:txBody>
          <a:bodyPr wrap="square">
            <a:noAutofit/>
          </a:bodyPr>
          <a:lstStyle/>
          <a:p>
            <a:pPr marL="0" indent="0" algn="ctr">
              <a:buNone/>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MENTAL ILLNESS AND CRIME </a:t>
            </a:r>
            <a:r>
              <a:rPr lang="en-US" sz="1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32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E1967C8-ED06-453E-9D58-12627A89BF81}"/>
              </a:ext>
            </a:extLst>
          </p:cNvPr>
          <p:cNvPicPr>
            <a:picLocks noChangeAspect="1"/>
          </p:cNvPicPr>
          <p:nvPr/>
        </p:nvPicPr>
        <p:blipFill>
          <a:blip r:embed="rId2"/>
          <a:stretch>
            <a:fillRect/>
          </a:stretch>
        </p:blipFill>
        <p:spPr>
          <a:xfrm>
            <a:off x="5049980" y="4251817"/>
            <a:ext cx="4094020" cy="2606184"/>
          </a:xfrm>
          <a:prstGeom prst="rect">
            <a:avLst/>
          </a:prstGeom>
        </p:spPr>
      </p:pic>
      <p:sp>
        <p:nvSpPr>
          <p:cNvPr id="8" name="TextBox 7">
            <a:extLst>
              <a:ext uri="{FF2B5EF4-FFF2-40B4-BE49-F238E27FC236}">
                <a16:creationId xmlns:a16="http://schemas.microsoft.com/office/drawing/2014/main" id="{E2ED5D7A-BC23-49A6-9B1C-AC29EAD654A9}"/>
              </a:ext>
            </a:extLst>
          </p:cNvPr>
          <p:cNvSpPr txBox="1"/>
          <p:nvPr/>
        </p:nvSpPr>
        <p:spPr>
          <a:xfrm>
            <a:off x="290944" y="4837046"/>
            <a:ext cx="4759036" cy="1631216"/>
          </a:xfrm>
          <a:prstGeom prst="rect">
            <a:avLst/>
          </a:prstGeom>
          <a:noFill/>
        </p:spPr>
        <p:txBody>
          <a:bodyPr wrap="square">
            <a:spAutoFit/>
          </a:bodyPr>
          <a:lstStyle/>
          <a:p>
            <a:pPr marL="512763" indent="-512763">
              <a:buSzPct val="80000"/>
              <a:buFont typeface="Wingdings" panose="05000000000000000000" pitchFamily="2" charset="2"/>
              <a:buChar char="q"/>
            </a:pPr>
            <a:r>
              <a:rPr lang="en-GB" sz="2500" dirty="0">
                <a:latin typeface="Tahoma" panose="020B0604030504040204" pitchFamily="34" charset="0"/>
                <a:ea typeface="Tahoma" panose="020B0604030504040204" pitchFamily="34" charset="0"/>
                <a:cs typeface="Tahoma" panose="020B0604030504040204" pitchFamily="34" charset="0"/>
              </a:rPr>
              <a:t>The dysfunctional and unorganized lifestyle of the drug predispose them to various crimes. </a:t>
            </a:r>
            <a:endParaRPr lang="en-US" sz="25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233368"/>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629B5A-9DFF-4EF3-896F-E75534C571B7}"/>
              </a:ext>
            </a:extLst>
          </p:cNvPr>
          <p:cNvPicPr>
            <a:picLocks noChangeAspect="1"/>
          </p:cNvPicPr>
          <p:nvPr/>
        </p:nvPicPr>
        <p:blipFill rotWithShape="1">
          <a:blip r:embed="rId2">
            <a:extLst>
              <a:ext uri="{28A0092B-C50C-407E-A947-70E740481C1C}">
                <a14:useLocalDpi xmlns:a14="http://schemas.microsoft.com/office/drawing/2010/main" val="0"/>
              </a:ext>
            </a:extLst>
          </a:blip>
          <a:srcRect b="15622"/>
          <a:stretch/>
        </p:blipFill>
        <p:spPr>
          <a:xfrm>
            <a:off x="0" y="4904300"/>
            <a:ext cx="9201150" cy="1953699"/>
          </a:xfrm>
          <a:prstGeom prst="rect">
            <a:avLst/>
          </a:prstGeom>
        </p:spPr>
      </p:pic>
      <p:sp>
        <p:nvSpPr>
          <p:cNvPr id="3" name="Content Placeholder 2"/>
          <p:cNvSpPr>
            <a:spLocks noGrp="1"/>
          </p:cNvSpPr>
          <p:nvPr>
            <p:ph idx="4294967295"/>
          </p:nvPr>
        </p:nvSpPr>
        <p:spPr>
          <a:xfrm>
            <a:off x="332511" y="2088214"/>
            <a:ext cx="8200014" cy="3993931"/>
          </a:xfrm>
        </p:spPr>
        <p:txBody>
          <a:bodyPr>
            <a:noAutofit/>
          </a:bodyPr>
          <a:lstStyle/>
          <a:p>
            <a:pPr marL="568325" indent="-568325" algn="just">
              <a:buSzPct val="200000"/>
              <a:buBlip>
                <a:blip r:embed="rId3"/>
              </a:buBlip>
            </a:pPr>
            <a:r>
              <a:rPr lang="en-GB" sz="2400" dirty="0">
                <a:latin typeface="Tahoma" panose="020B0604030504040204" pitchFamily="34" charset="0"/>
                <a:ea typeface="Tahoma" panose="020B0604030504040204" pitchFamily="34" charset="0"/>
                <a:cs typeface="Tahoma" panose="020B0604030504040204" pitchFamily="34" charset="0"/>
              </a:rPr>
              <a:t>Alcohol/drug abuse is a major social and public health problem all over the world. </a:t>
            </a:r>
            <a:r>
              <a:rPr lang="en-US" sz="2400" dirty="0">
                <a:latin typeface="Tahoma" panose="020B0604030504040204" pitchFamily="34" charset="0"/>
                <a:ea typeface="Tahoma" panose="020B0604030504040204" pitchFamily="34" charset="0"/>
                <a:cs typeface="Tahoma" panose="020B0604030504040204" pitchFamily="34" charset="0"/>
              </a:rPr>
              <a:t>Nigeria is not isolated and insulated from the menace of drug use or abuse. </a:t>
            </a:r>
          </a:p>
          <a:p>
            <a:pPr marL="568325" indent="-568325" algn="just">
              <a:buSzPct val="200000"/>
              <a:buBlip>
                <a:blip r:embed="rId3"/>
              </a:buBlip>
            </a:pPr>
            <a:endParaRPr lang="en-US" sz="1400" dirty="0">
              <a:latin typeface="Tahoma" panose="020B0604030504040204" pitchFamily="34" charset="0"/>
              <a:ea typeface="Tahoma" panose="020B0604030504040204" pitchFamily="34" charset="0"/>
              <a:cs typeface="Tahoma" panose="020B0604030504040204" pitchFamily="34" charset="0"/>
            </a:endParaRPr>
          </a:p>
          <a:p>
            <a:pPr marL="568325" indent="-568325" algn="just">
              <a:buSzPct val="200000"/>
              <a:buBlip>
                <a:blip r:embed="rId3"/>
              </a:buBlip>
            </a:pPr>
            <a:r>
              <a:rPr lang="en-GB" sz="2400" dirty="0">
                <a:latin typeface="Tahoma" panose="020B0604030504040204" pitchFamily="34" charset="0"/>
                <a:ea typeface="Tahoma" panose="020B0604030504040204" pitchFamily="34" charset="0"/>
                <a:cs typeface="Tahoma" panose="020B0604030504040204" pitchFamily="34" charset="0"/>
              </a:rPr>
              <a:t>The young</a:t>
            </a:r>
            <a:r>
              <a:rPr lang="en-US" sz="2400" dirty="0">
                <a:latin typeface="Tahoma" panose="020B0604030504040204" pitchFamily="34" charset="0"/>
                <a:ea typeface="Tahoma" panose="020B0604030504040204" pitchFamily="34" charset="0"/>
                <a:cs typeface="Tahoma" panose="020B0604030504040204" pitchFamily="34" charset="0"/>
              </a:rPr>
              <a:t> people are overwhelmingly the majority of victims. The use cuts across all age groups, including even pupils in primary schools. Drug</a:t>
            </a:r>
            <a:r>
              <a:rPr lang="en-GB" sz="2400" dirty="0">
                <a:latin typeface="Tahoma" panose="020B0604030504040204" pitchFamily="34" charset="0"/>
                <a:ea typeface="Tahoma" panose="020B0604030504040204" pitchFamily="34" charset="0"/>
                <a:cs typeface="Tahoma" panose="020B0604030504040204" pitchFamily="34" charset="0"/>
              </a:rPr>
              <a:t> use begins early in life. </a:t>
            </a:r>
          </a:p>
          <a:p>
            <a:pPr marL="568325" indent="-568325" algn="just">
              <a:buSzPct val="200000"/>
              <a:buBlip>
                <a:blip r:embed="rId3"/>
              </a:buBlip>
            </a:pPr>
            <a:endParaRPr lang="en-GB" sz="1200" dirty="0">
              <a:latin typeface="Tahoma" panose="020B0604030504040204" pitchFamily="34" charset="0"/>
              <a:ea typeface="Tahoma" panose="020B0604030504040204" pitchFamily="34" charset="0"/>
              <a:cs typeface="Tahoma" panose="020B0604030504040204" pitchFamily="34" charset="0"/>
            </a:endParaRPr>
          </a:p>
          <a:p>
            <a:pPr marL="568325" indent="-568325" algn="just">
              <a:buSzPct val="200000"/>
              <a:buBlip>
                <a:blip r:embed="rId3"/>
              </a:buBlip>
            </a:pPr>
            <a:r>
              <a:rPr lang="en-GB" sz="2400" dirty="0">
                <a:latin typeface="Tahoma" panose="020B0604030504040204" pitchFamily="34" charset="0"/>
                <a:ea typeface="Tahoma" panose="020B0604030504040204" pitchFamily="34" charset="0"/>
                <a:cs typeface="Tahoma" panose="020B0604030504040204" pitchFamily="34" charset="0"/>
              </a:rPr>
              <a:t>The age of onset is getting</a:t>
            </a:r>
            <a:r>
              <a:rPr lang="en-US" sz="2400" dirty="0">
                <a:latin typeface="Tahoma" panose="020B0604030504040204" pitchFamily="34" charset="0"/>
                <a:ea typeface="Tahoma" panose="020B0604030504040204" pitchFamily="34" charset="0"/>
                <a:cs typeface="Tahoma" panose="020B0604030504040204" pitchFamily="34" charset="0"/>
              </a:rPr>
              <a:t> lower and</a:t>
            </a:r>
            <a:r>
              <a:rPr lang="en-GB" sz="2400" dirty="0">
                <a:latin typeface="Tahoma" panose="020B0604030504040204" pitchFamily="34" charset="0"/>
                <a:ea typeface="Tahoma" panose="020B0604030504040204" pitchFamily="34" charset="0"/>
                <a:cs typeface="Tahoma" panose="020B0604030504040204" pitchFamily="34" charset="0"/>
              </a:rPr>
              <a:t> lower</a:t>
            </a:r>
            <a:r>
              <a:rPr lang="en-US" sz="2400" dirty="0">
                <a:latin typeface="Tahoma" panose="020B0604030504040204" pitchFamily="34" charset="0"/>
                <a:ea typeface="Tahoma" panose="020B0604030504040204" pitchFamily="34" charset="0"/>
                <a:cs typeface="Tahoma" panose="020B0604030504040204" pitchFamily="34" charset="0"/>
              </a:rPr>
              <a:t>,</a:t>
            </a:r>
            <a:r>
              <a:rPr lang="en-GB" sz="2400" dirty="0">
                <a:latin typeface="Tahoma" panose="020B0604030504040204" pitchFamily="34" charset="0"/>
                <a:ea typeface="Tahoma" panose="020B0604030504040204" pitchFamily="34" charset="0"/>
                <a:cs typeface="Tahoma" panose="020B0604030504040204" pitchFamily="34" charset="0"/>
              </a:rPr>
              <a:t> and </a:t>
            </a:r>
            <a:r>
              <a:rPr lang="en-US" sz="2400" dirty="0">
                <a:latin typeface="Tahoma" panose="020B0604030504040204" pitchFamily="34" charset="0"/>
                <a:ea typeface="Tahoma" panose="020B0604030504040204" pitchFamily="34" charset="0"/>
                <a:cs typeface="Tahoma" panose="020B0604030504040204" pitchFamily="34" charset="0"/>
              </a:rPr>
              <a:t>more youths are getting involved.</a:t>
            </a:r>
            <a:r>
              <a:rPr lang="en-GB" sz="2400" dirty="0">
                <a:latin typeface="Tahoma" panose="020B0604030504040204" pitchFamily="34" charset="0"/>
                <a:ea typeface="Tahoma" panose="020B0604030504040204" pitchFamily="34" charset="0"/>
                <a:cs typeface="Tahoma" panose="020B0604030504040204" pitchFamily="34" charset="0"/>
              </a:rPr>
              <a:t> </a:t>
            </a:r>
            <a:endParaRPr lang="en-US" dirty="0"/>
          </a:p>
        </p:txBody>
      </p:sp>
      <p:sp>
        <p:nvSpPr>
          <p:cNvPr id="2" name="TextBox 1">
            <a:extLst>
              <a:ext uri="{FF2B5EF4-FFF2-40B4-BE49-F238E27FC236}">
                <a16:creationId xmlns:a16="http://schemas.microsoft.com/office/drawing/2014/main" id="{319295D4-3007-4757-B1F3-F4D14737CFEC}"/>
              </a:ext>
            </a:extLst>
          </p:cNvPr>
          <p:cNvSpPr txBox="1"/>
          <p:nvPr/>
        </p:nvSpPr>
        <p:spPr>
          <a:xfrm>
            <a:off x="983673" y="409815"/>
            <a:ext cx="5832767" cy="1477328"/>
          </a:xfrm>
          <a:prstGeom prst="rect">
            <a:avLst/>
          </a:prstGeom>
          <a:noFill/>
        </p:spPr>
        <p:txBody>
          <a:bodyPr wrap="square" rtlCol="0">
            <a:spAutoFit/>
          </a:bodyPr>
          <a:lstStyle/>
          <a:p>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U</a:t>
            </a:r>
            <a:r>
              <a:rPr lang="en-GB" sz="3000" b="1" dirty="0">
                <a:solidFill>
                  <a:srgbClr val="C00000"/>
                </a:solidFill>
                <a:latin typeface="Tahoma" panose="020B0604030504040204" pitchFamily="34" charset="0"/>
                <a:ea typeface="Tahoma" panose="020B0604030504040204" pitchFamily="34" charset="0"/>
                <a:cs typeface="Tahoma" panose="020B0604030504040204" pitchFamily="34" charset="0"/>
              </a:rPr>
              <a:t>SE OF ALCOHOL AND SUBSTANCES (DRUGS) OF ABUSE</a:t>
            </a:r>
            <a:endParaRPr lang="en-US" sz="30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193F51F-E249-4CEB-8839-95757482600C}"/>
              </a:ext>
            </a:extLst>
          </p:cNvPr>
          <p:cNvPicPr>
            <a:picLocks noChangeAspect="1"/>
          </p:cNvPicPr>
          <p:nvPr/>
        </p:nvPicPr>
        <p:blipFill>
          <a:blip r:embed="rId4"/>
          <a:stretch>
            <a:fillRect/>
          </a:stretch>
        </p:blipFill>
        <p:spPr>
          <a:xfrm flipH="1">
            <a:off x="6357359" y="134516"/>
            <a:ext cx="1802968" cy="1953698"/>
          </a:xfrm>
          <a:prstGeom prst="rect">
            <a:avLst/>
          </a:prstGeom>
        </p:spPr>
      </p:pic>
    </p:spTree>
    <p:extLst>
      <p:ext uri="{BB962C8B-B14F-4D97-AF65-F5344CB8AC3E}">
        <p14:creationId xmlns:p14="http://schemas.microsoft.com/office/powerpoint/2010/main" val="4240354634"/>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1FBAD7-CCE8-439B-98C9-E23429CCF60C}"/>
              </a:ext>
            </a:extLst>
          </p:cNvPr>
          <p:cNvPicPr>
            <a:picLocks noChangeAspect="1"/>
          </p:cNvPicPr>
          <p:nvPr/>
        </p:nvPicPr>
        <p:blipFill rotWithShape="1">
          <a:blip r:embed="rId2"/>
          <a:srcRect r="21454"/>
          <a:stretch/>
        </p:blipFill>
        <p:spPr>
          <a:xfrm>
            <a:off x="13855" y="0"/>
            <a:ext cx="5472545" cy="2857500"/>
          </a:xfrm>
          <a:prstGeom prst="rect">
            <a:avLst/>
          </a:prstGeom>
        </p:spPr>
      </p:pic>
      <p:pic>
        <p:nvPicPr>
          <p:cNvPr id="4" name="Picture 3">
            <a:extLst>
              <a:ext uri="{FF2B5EF4-FFF2-40B4-BE49-F238E27FC236}">
                <a16:creationId xmlns:a16="http://schemas.microsoft.com/office/drawing/2014/main" id="{F0344274-5637-487C-9BBF-EC1795285718}"/>
              </a:ext>
            </a:extLst>
          </p:cNvPr>
          <p:cNvPicPr>
            <a:picLocks noChangeAspect="1"/>
          </p:cNvPicPr>
          <p:nvPr/>
        </p:nvPicPr>
        <p:blipFill rotWithShape="1">
          <a:blip r:embed="rId3">
            <a:extLst>
              <a:ext uri="{28A0092B-C50C-407E-A947-70E740481C1C}">
                <a14:useLocalDpi xmlns:a14="http://schemas.microsoft.com/office/drawing/2010/main" val="0"/>
              </a:ext>
            </a:extLst>
          </a:blip>
          <a:srcRect b="15622"/>
          <a:stretch/>
        </p:blipFill>
        <p:spPr>
          <a:xfrm>
            <a:off x="0" y="3095812"/>
            <a:ext cx="9201150" cy="3762188"/>
          </a:xfrm>
          <a:prstGeom prst="rect">
            <a:avLst/>
          </a:prstGeom>
        </p:spPr>
      </p:pic>
      <p:sp>
        <p:nvSpPr>
          <p:cNvPr id="3" name="TextBox 2">
            <a:extLst>
              <a:ext uri="{FF2B5EF4-FFF2-40B4-BE49-F238E27FC236}">
                <a16:creationId xmlns:a16="http://schemas.microsoft.com/office/drawing/2014/main" id="{08B401C2-B80E-46E3-9317-B0B174EE8666}"/>
              </a:ext>
            </a:extLst>
          </p:cNvPr>
          <p:cNvSpPr txBox="1"/>
          <p:nvPr/>
        </p:nvSpPr>
        <p:spPr>
          <a:xfrm>
            <a:off x="5070765" y="238312"/>
            <a:ext cx="3671454" cy="2677656"/>
          </a:xfrm>
          <a:prstGeom prst="rect">
            <a:avLst/>
          </a:prstGeom>
          <a:noFill/>
        </p:spPr>
        <p:txBody>
          <a:bodyPr wrap="square">
            <a:spAutoFit/>
          </a:bodyPr>
          <a:lstStyle/>
          <a:p>
            <a:pPr marL="568325" indent="-568325">
              <a:buSzPct val="200000"/>
              <a:buBlip>
                <a:blip r:embed="rId4"/>
              </a:buBlip>
            </a:pPr>
            <a:r>
              <a:rPr lang="en-GB" sz="2400" dirty="0">
                <a:latin typeface="Tahoma" panose="020B0604030504040204" pitchFamily="34" charset="0"/>
                <a:ea typeface="Tahoma" panose="020B0604030504040204" pitchFamily="34" charset="0"/>
                <a:cs typeface="Tahoma" panose="020B0604030504040204" pitchFamily="34" charset="0"/>
              </a:rPr>
              <a:t>In our environment, the use usually starts in most cases, with the indulgence in local and traditionally available substances, such as </a:t>
            </a:r>
            <a:r>
              <a:rPr lang="en-GB" sz="2400" dirty="0" err="1">
                <a:latin typeface="Tahoma" panose="020B0604030504040204" pitchFamily="34" charset="0"/>
                <a:ea typeface="Tahoma" panose="020B0604030504040204" pitchFamily="34" charset="0"/>
                <a:cs typeface="Tahoma" panose="020B0604030504040204" pitchFamily="34" charset="0"/>
              </a:rPr>
              <a:t>kolanuts</a:t>
            </a:r>
            <a:r>
              <a:rPr lang="en-GB" sz="2400" dirty="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D86A3F3B-EDC0-4475-97D1-C06D209EB5D2}"/>
              </a:ext>
            </a:extLst>
          </p:cNvPr>
          <p:cNvSpPr txBox="1"/>
          <p:nvPr/>
        </p:nvSpPr>
        <p:spPr>
          <a:xfrm>
            <a:off x="360218" y="3341868"/>
            <a:ext cx="8382001" cy="1200329"/>
          </a:xfrm>
          <a:prstGeom prst="rect">
            <a:avLst/>
          </a:prstGeom>
          <a:noFill/>
        </p:spPr>
        <p:txBody>
          <a:bodyPr wrap="square">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bitter kola, snuff, tobacco, palm wine, in the form of local gin (ogogoro), liquor, and dried plantain leaves, often being used by children in some local communities as cigarettes.</a:t>
            </a:r>
            <a:endParaRPr lang="en-US" sz="2400" dirty="0"/>
          </a:p>
        </p:txBody>
      </p:sp>
      <p:pic>
        <p:nvPicPr>
          <p:cNvPr id="10" name="Picture 9">
            <a:extLst>
              <a:ext uri="{FF2B5EF4-FFF2-40B4-BE49-F238E27FC236}">
                <a16:creationId xmlns:a16="http://schemas.microsoft.com/office/drawing/2014/main" id="{A50E3644-A9CA-4519-8608-55F9AD129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825" y="4588842"/>
            <a:ext cx="2857500" cy="2269158"/>
          </a:xfrm>
          <a:prstGeom prst="rect">
            <a:avLst/>
          </a:prstGeom>
        </p:spPr>
      </p:pic>
    </p:spTree>
    <p:extLst>
      <p:ext uri="{BB962C8B-B14F-4D97-AF65-F5344CB8AC3E}">
        <p14:creationId xmlns:p14="http://schemas.microsoft.com/office/powerpoint/2010/main" val="3628090390"/>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ADBBF6-6309-4123-8167-708DF0DD6C79}"/>
              </a:ext>
            </a:extLst>
          </p:cNvPr>
          <p:cNvPicPr>
            <a:picLocks noChangeAspect="1"/>
          </p:cNvPicPr>
          <p:nvPr/>
        </p:nvPicPr>
        <p:blipFill rotWithShape="1">
          <a:blip r:embed="rId2"/>
          <a:srcRect b="4609"/>
          <a:stretch/>
        </p:blipFill>
        <p:spPr>
          <a:xfrm>
            <a:off x="0" y="-1"/>
            <a:ext cx="4124201" cy="29336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a:extLst>
              <a:ext uri="{FF2B5EF4-FFF2-40B4-BE49-F238E27FC236}">
                <a16:creationId xmlns:a16="http://schemas.microsoft.com/office/drawing/2014/main" id="{40258E50-DFE0-4CFA-8297-A2EEACE40D59}"/>
              </a:ext>
            </a:extLst>
          </p:cNvPr>
          <p:cNvSpPr txBox="1"/>
          <p:nvPr/>
        </p:nvSpPr>
        <p:spPr>
          <a:xfrm>
            <a:off x="3934690" y="148303"/>
            <a:ext cx="4572000" cy="2785378"/>
          </a:xfrm>
          <a:prstGeom prst="rect">
            <a:avLst/>
          </a:prstGeom>
          <a:noFill/>
        </p:spPr>
        <p:txBody>
          <a:bodyPr wrap="square">
            <a:spAutoFit/>
          </a:bodyPr>
          <a:lstStyle/>
          <a:p>
            <a:pPr marL="457200" indent="-457200">
              <a:buSzPct val="150000"/>
              <a:buBlip>
                <a:blip r:embed="rId3"/>
              </a:buBlip>
            </a:pPr>
            <a:r>
              <a:rPr lang="en-GB" sz="2500" dirty="0">
                <a:latin typeface="Tahoma" panose="020B0604030504040204" pitchFamily="34" charset="0"/>
                <a:ea typeface="Tahoma" panose="020B0604030504040204" pitchFamily="34" charset="0"/>
                <a:cs typeface="Tahoma" panose="020B0604030504040204" pitchFamily="34" charset="0"/>
              </a:rPr>
              <a:t>These substances serve as a ‘gate-way’ to the use of more potent or habit-forming substances (drugs), such as cannabis, amphetamine, cocaine and heroin.  </a:t>
            </a:r>
          </a:p>
        </p:txBody>
      </p:sp>
      <p:sp>
        <p:nvSpPr>
          <p:cNvPr id="10" name="TextBox 9">
            <a:extLst>
              <a:ext uri="{FF2B5EF4-FFF2-40B4-BE49-F238E27FC236}">
                <a16:creationId xmlns:a16="http://schemas.microsoft.com/office/drawing/2014/main" id="{148803D8-6BC3-4C03-83F0-C914B1115387}"/>
              </a:ext>
            </a:extLst>
          </p:cNvPr>
          <p:cNvSpPr txBox="1"/>
          <p:nvPr/>
        </p:nvSpPr>
        <p:spPr>
          <a:xfrm>
            <a:off x="436419" y="3579397"/>
            <a:ext cx="8271162" cy="1631216"/>
          </a:xfrm>
          <a:prstGeom prst="rect">
            <a:avLst/>
          </a:prstGeom>
          <a:noFill/>
        </p:spPr>
        <p:txBody>
          <a:bodyPr wrap="square">
            <a:spAutoFit/>
          </a:bodyPr>
          <a:lstStyle/>
          <a:p>
            <a:pPr marL="457200" indent="-457200">
              <a:buSzPct val="150000"/>
              <a:buBlip>
                <a:blip r:embed="rId3"/>
              </a:buBlip>
            </a:pPr>
            <a:r>
              <a:rPr lang="en-GB" sz="2500" dirty="0">
                <a:latin typeface="Tahoma" panose="020B0604030504040204" pitchFamily="34" charset="0"/>
                <a:ea typeface="Tahoma" panose="020B0604030504040204" pitchFamily="34" charset="0"/>
                <a:cs typeface="Tahoma" panose="020B0604030504040204" pitchFamily="34" charset="0"/>
              </a:rPr>
              <a:t>In many local settings, the use of local and traditional substances is not restricted and carries no consequence of offence or punishment on anybody, including children. </a:t>
            </a:r>
          </a:p>
        </p:txBody>
      </p:sp>
      <p:pic>
        <p:nvPicPr>
          <p:cNvPr id="12" name="Picture 11">
            <a:extLst>
              <a:ext uri="{FF2B5EF4-FFF2-40B4-BE49-F238E27FC236}">
                <a16:creationId xmlns:a16="http://schemas.microsoft.com/office/drawing/2014/main" id="{180983FF-8ED2-475C-9721-0D2B81246F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796" y="4567854"/>
            <a:ext cx="2576949" cy="2576949"/>
          </a:xfrm>
          <a:prstGeom prst="rect">
            <a:avLst/>
          </a:prstGeom>
        </p:spPr>
      </p:pic>
    </p:spTree>
    <p:extLst>
      <p:ext uri="{BB962C8B-B14F-4D97-AF65-F5344CB8AC3E}">
        <p14:creationId xmlns:p14="http://schemas.microsoft.com/office/powerpoint/2010/main" val="400759011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24CA5-F5DC-4377-A943-E8E0FD7DC18E}"/>
              </a:ext>
            </a:extLst>
          </p:cNvPr>
          <p:cNvPicPr>
            <a:picLocks noChangeAspect="1"/>
          </p:cNvPicPr>
          <p:nvPr/>
        </p:nvPicPr>
        <p:blipFill rotWithShape="1">
          <a:blip r:embed="rId2">
            <a:extLst>
              <a:ext uri="{28A0092B-C50C-407E-A947-70E740481C1C}">
                <a14:useLocalDpi xmlns:a14="http://schemas.microsoft.com/office/drawing/2010/main" val="0"/>
              </a:ext>
            </a:extLst>
          </a:blip>
          <a:srcRect b="15622"/>
          <a:stretch/>
        </p:blipFill>
        <p:spPr>
          <a:xfrm>
            <a:off x="0" y="3095812"/>
            <a:ext cx="9201150" cy="3762188"/>
          </a:xfrm>
          <a:prstGeom prst="rect">
            <a:avLst/>
          </a:prstGeom>
        </p:spPr>
      </p:pic>
      <p:sp>
        <p:nvSpPr>
          <p:cNvPr id="3" name="Content Placeholder 2"/>
          <p:cNvSpPr>
            <a:spLocks noGrp="1"/>
          </p:cNvSpPr>
          <p:nvPr>
            <p:ph idx="4294967295"/>
          </p:nvPr>
        </p:nvSpPr>
        <p:spPr>
          <a:xfrm>
            <a:off x="413038" y="595312"/>
            <a:ext cx="8343035" cy="4789487"/>
          </a:xfrm>
        </p:spPr>
        <p:txBody>
          <a:bodyPr>
            <a:normAutofit/>
          </a:bodyPr>
          <a:lstStyle/>
          <a:p>
            <a:pPr marL="457200" indent="-457200">
              <a:buSzPct val="150000"/>
              <a:buBlip>
                <a:blip r:embed="rId3"/>
              </a:buBlip>
            </a:pPr>
            <a:r>
              <a:rPr lang="en-GB" sz="2400" dirty="0">
                <a:latin typeface="Tahoma" panose="020B0604030504040204" pitchFamily="34" charset="0"/>
                <a:ea typeface="Tahoma" panose="020B0604030504040204" pitchFamily="34" charset="0"/>
                <a:cs typeface="Tahoma" panose="020B0604030504040204" pitchFamily="34" charset="0"/>
              </a:rPr>
              <a:t>Drug use is a source of concern in Nigeria. The high incidence of crimes and disruptive behaviours are attributable to the influence of these substances. </a:t>
            </a:r>
          </a:p>
          <a:p>
            <a:pPr marL="457200" indent="-457200">
              <a:buSzPct val="150000"/>
              <a:buBlip>
                <a:blip r:embed="rId3"/>
              </a:buBlip>
            </a:pPr>
            <a:endParaRPr lang="en-GB" sz="1600" dirty="0">
              <a:latin typeface="Tahoma" panose="020B0604030504040204" pitchFamily="34" charset="0"/>
              <a:ea typeface="Tahoma" panose="020B0604030504040204" pitchFamily="34" charset="0"/>
              <a:cs typeface="Tahoma" panose="020B0604030504040204" pitchFamily="34" charset="0"/>
            </a:endParaRPr>
          </a:p>
          <a:p>
            <a:pPr marL="457200" indent="-457200">
              <a:buSzPct val="150000"/>
              <a:buBlip>
                <a:blip r:embed="rId3"/>
              </a:buBlip>
            </a:pPr>
            <a:r>
              <a:rPr lang="en-GB" sz="2400" dirty="0">
                <a:latin typeface="Tahoma" panose="020B0604030504040204" pitchFamily="34" charset="0"/>
                <a:ea typeface="Tahoma" panose="020B0604030504040204" pitchFamily="34" charset="0"/>
                <a:cs typeface="Tahoma" panose="020B0604030504040204" pitchFamily="34" charset="0"/>
              </a:rPr>
              <a:t>The involvement of youths poses a major problem</a:t>
            </a:r>
            <a:r>
              <a:rPr lang="en-US" sz="2400" dirty="0">
                <a:latin typeface="Tahoma" panose="020B0604030504040204" pitchFamily="34" charset="0"/>
                <a:ea typeface="Tahoma" panose="020B0604030504040204" pitchFamily="34" charset="0"/>
                <a:cs typeface="Tahoma" panose="020B0604030504040204" pitchFamily="34" charset="0"/>
              </a:rPr>
              <a:t>, because they are the building block of any nation and leaders of tomorrow. </a:t>
            </a:r>
          </a:p>
          <a:p>
            <a:pPr marL="457200" indent="-457200">
              <a:buSzPct val="150000"/>
              <a:buBlip>
                <a:blip r:embed="rId3"/>
              </a:buBlip>
            </a:pPr>
            <a:endParaRPr lang="en-US" sz="1800" dirty="0">
              <a:latin typeface="Tahoma" panose="020B0604030504040204" pitchFamily="34" charset="0"/>
              <a:ea typeface="Tahoma" panose="020B0604030504040204" pitchFamily="34" charset="0"/>
              <a:cs typeface="Tahoma" panose="020B0604030504040204" pitchFamily="34" charset="0"/>
            </a:endParaRPr>
          </a:p>
          <a:p>
            <a:pPr marL="457200" indent="-457200">
              <a:buSzPct val="150000"/>
              <a:buBlip>
                <a:blip r:embed="rId3"/>
              </a:buBlip>
            </a:pPr>
            <a:r>
              <a:rPr lang="en-US" sz="2400" dirty="0">
                <a:latin typeface="Tahoma" panose="020B0604030504040204" pitchFamily="34" charset="0"/>
                <a:ea typeface="Tahoma" panose="020B0604030504040204" pitchFamily="34" charset="0"/>
                <a:cs typeface="Tahoma" panose="020B0604030504040204" pitchFamily="34" charset="0"/>
              </a:rPr>
              <a:t>Anything that affects them, affects the nation. Let me highlight a few of the studies I embarked on  drug use and abuse:</a:t>
            </a: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B606453-654F-4D61-8658-23243AB28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825" y="4588842"/>
            <a:ext cx="2857500" cy="2269158"/>
          </a:xfrm>
          <a:prstGeom prst="rect">
            <a:avLst/>
          </a:prstGeom>
        </p:spPr>
      </p:pic>
    </p:spTree>
    <p:extLst>
      <p:ext uri="{BB962C8B-B14F-4D97-AF65-F5344CB8AC3E}">
        <p14:creationId xmlns:p14="http://schemas.microsoft.com/office/powerpoint/2010/main" val="106104241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CEA2B0-CDDF-4AA1-99D4-B5AB1E6B3CA6}"/>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r="67761"/>
          <a:stretch/>
        </p:blipFill>
        <p:spPr>
          <a:xfrm rot="16200000" flipV="1">
            <a:off x="3664526" y="1378526"/>
            <a:ext cx="1814944" cy="9144001"/>
          </a:xfrm>
          <a:prstGeom prst="rect">
            <a:avLst/>
          </a:prstGeom>
        </p:spPr>
      </p:pic>
      <p:sp>
        <p:nvSpPr>
          <p:cNvPr id="5" name="Rectangle 4">
            <a:extLst>
              <a:ext uri="{FF2B5EF4-FFF2-40B4-BE49-F238E27FC236}">
                <a16:creationId xmlns:a16="http://schemas.microsoft.com/office/drawing/2014/main" id="{656AD0FB-B32D-415E-A2BD-D5B8D9D154A2}"/>
              </a:ext>
            </a:extLst>
          </p:cNvPr>
          <p:cNvSpPr/>
          <p:nvPr/>
        </p:nvSpPr>
        <p:spPr>
          <a:xfrm>
            <a:off x="7938655" y="-21674"/>
            <a:ext cx="1205345" cy="1723938"/>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15636" y="1939576"/>
            <a:ext cx="8354291" cy="4727448"/>
          </a:xfrm>
        </p:spPr>
        <p:txBody>
          <a:bodyPr>
            <a:normAutofit fontScale="77500" lnSpcReduction="20000"/>
          </a:bodyPr>
          <a:lstStyle/>
          <a:p>
            <a:pPr>
              <a:lnSpc>
                <a:spcPct val="110000"/>
              </a:lnSpc>
              <a:spcBef>
                <a:spcPts val="0"/>
              </a:spcBef>
              <a:buFont typeface="Wingdings" panose="05000000000000000000" pitchFamily="2" charset="2"/>
              <a:buChar char="§"/>
            </a:pPr>
            <a:r>
              <a:rPr lang="en-GB" sz="2925" dirty="0">
                <a:latin typeface="Tahoma" panose="020B0604030504040204" pitchFamily="34" charset="0"/>
                <a:ea typeface="Tahoma" panose="020B0604030504040204" pitchFamily="34" charset="0"/>
                <a:cs typeface="Tahoma" panose="020B0604030504040204" pitchFamily="34" charset="0"/>
              </a:rPr>
              <a:t>This was a two-stage study involving 1,331 students from Senior Secondary classes 1 to 3 in three secondary schools in Akwa Ibom State. </a:t>
            </a:r>
          </a:p>
          <a:p>
            <a:pPr>
              <a:lnSpc>
                <a:spcPct val="110000"/>
              </a:lnSpc>
              <a:spcBef>
                <a:spcPts val="0"/>
              </a:spcBef>
              <a:buFont typeface="Wingdings" panose="05000000000000000000" pitchFamily="2" charset="2"/>
              <a:buChar char="§"/>
            </a:pPr>
            <a:endParaRPr lang="en-GB" sz="2300" dirty="0">
              <a:latin typeface="Tahoma" panose="020B0604030504040204" pitchFamily="34" charset="0"/>
              <a:ea typeface="Tahoma" panose="020B0604030504040204" pitchFamily="34" charset="0"/>
              <a:cs typeface="Tahoma" panose="020B0604030504040204" pitchFamily="34" charset="0"/>
            </a:endParaRPr>
          </a:p>
          <a:p>
            <a:pPr>
              <a:lnSpc>
                <a:spcPct val="110000"/>
              </a:lnSpc>
              <a:spcBef>
                <a:spcPts val="0"/>
              </a:spcBef>
              <a:buFont typeface="Wingdings" panose="05000000000000000000" pitchFamily="2" charset="2"/>
              <a:buChar char="§"/>
            </a:pPr>
            <a:r>
              <a:rPr lang="en-GB" sz="2925" dirty="0">
                <a:latin typeface="Tahoma" panose="020B0604030504040204" pitchFamily="34" charset="0"/>
                <a:ea typeface="Tahoma" panose="020B0604030504040204" pitchFamily="34" charset="0"/>
                <a:cs typeface="Tahoma" panose="020B0604030504040204" pitchFamily="34" charset="0"/>
              </a:rPr>
              <a:t>The first stage involved screening all the students for the use of alcohol and other substances of abuse. The second stage was to determine the general mental health status of those who were found to have used drugs. </a:t>
            </a:r>
          </a:p>
          <a:p>
            <a:pPr>
              <a:lnSpc>
                <a:spcPct val="110000"/>
              </a:lnSpc>
              <a:spcBef>
                <a:spcPts val="0"/>
              </a:spcBef>
              <a:buFont typeface="Wingdings" panose="05000000000000000000" pitchFamily="2" charset="2"/>
              <a:buChar char="§"/>
            </a:pPr>
            <a:endParaRPr lang="en-GB" sz="2925" dirty="0">
              <a:latin typeface="Tahoma" panose="020B0604030504040204" pitchFamily="34" charset="0"/>
              <a:ea typeface="Tahoma" panose="020B0604030504040204" pitchFamily="34" charset="0"/>
              <a:cs typeface="Tahoma" panose="020B0604030504040204" pitchFamily="34" charset="0"/>
            </a:endParaRPr>
          </a:p>
          <a:p>
            <a:pPr>
              <a:lnSpc>
                <a:spcPct val="110000"/>
              </a:lnSpc>
              <a:spcBef>
                <a:spcPts val="0"/>
              </a:spcBef>
              <a:buFont typeface="Wingdings" panose="05000000000000000000" pitchFamily="2" charset="2"/>
              <a:buChar char="§"/>
            </a:pPr>
            <a:r>
              <a:rPr lang="en-GB" sz="2925" dirty="0">
                <a:latin typeface="Tahoma" panose="020B0604030504040204" pitchFamily="34" charset="0"/>
                <a:ea typeface="Tahoma" panose="020B0604030504040204" pitchFamily="34" charset="0"/>
                <a:cs typeface="Tahoma" panose="020B0604030504040204" pitchFamily="34" charset="0"/>
              </a:rPr>
              <a:t>Of the 1,331 students, 639 (48.0%) aged between 14-25 years were males and 692 (52.0%) aged between 11-19 females. The mean age for males was 17.3±2.2 years and that of females was 14.8±1.6 years.</a:t>
            </a:r>
            <a:endParaRPr lang="en-US" sz="2925"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9BCFA3EB-55CF-4060-BF51-ACA89CE4FF59}"/>
              </a:ext>
            </a:extLst>
          </p:cNvPr>
          <p:cNvSpPr/>
          <p:nvPr/>
        </p:nvSpPr>
        <p:spPr>
          <a:xfrm>
            <a:off x="0" y="0"/>
            <a:ext cx="1205345" cy="1723938"/>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87FEAA-DE18-4E25-9D8F-2A5FED3A4570}"/>
              </a:ext>
            </a:extLst>
          </p:cNvPr>
          <p:cNvSpPr txBox="1"/>
          <p:nvPr/>
        </p:nvSpPr>
        <p:spPr>
          <a:xfrm>
            <a:off x="581892" y="193964"/>
            <a:ext cx="7980218" cy="1292662"/>
          </a:xfrm>
          <a:prstGeom prst="rect">
            <a:avLst/>
          </a:prstGeom>
          <a:solidFill>
            <a:schemeClr val="bg2">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GB" sz="2600" b="1" dirty="0">
                <a:solidFill>
                  <a:srgbClr val="C00000"/>
                </a:solidFill>
                <a:latin typeface="Tahoma" panose="020B0604030504040204" pitchFamily="34" charset="0"/>
                <a:ea typeface="Tahoma" panose="020B0604030504040204" pitchFamily="34" charset="0"/>
                <a:cs typeface="Tahoma" panose="020B0604030504040204" pitchFamily="34" charset="0"/>
              </a:rPr>
              <a:t>Drug use and general health survey of secondary school students in </a:t>
            </a:r>
            <a:r>
              <a:rPr lang="en-GB" sz="2600" b="1" dirty="0" err="1">
                <a:solidFill>
                  <a:srgbClr val="C00000"/>
                </a:solidFill>
                <a:latin typeface="Tahoma" panose="020B0604030504040204" pitchFamily="34" charset="0"/>
                <a:ea typeface="Tahoma" panose="020B0604030504040204" pitchFamily="34" charset="0"/>
                <a:cs typeface="Tahoma" panose="020B0604030504040204" pitchFamily="34" charset="0"/>
              </a:rPr>
              <a:t>Akwa</a:t>
            </a:r>
            <a:r>
              <a:rPr lang="en-GB" sz="2600" b="1" dirty="0">
                <a:solidFill>
                  <a:srgbClr val="C00000"/>
                </a:solidFill>
                <a:latin typeface="Tahoma" panose="020B0604030504040204" pitchFamily="34" charset="0"/>
                <a:ea typeface="Tahoma" panose="020B0604030504040204" pitchFamily="34" charset="0"/>
                <a:cs typeface="Tahoma" panose="020B0604030504040204" pitchFamily="34" charset="0"/>
              </a:rPr>
              <a:t> Ibom State (</a:t>
            </a:r>
            <a:r>
              <a:rPr lang="en-GB" sz="2600" b="1" dirty="0" err="1">
                <a:solidFill>
                  <a:srgbClr val="C00000"/>
                </a:solidFill>
                <a:latin typeface="Tahoma" panose="020B0604030504040204" pitchFamily="34" charset="0"/>
                <a:ea typeface="Tahoma" panose="020B0604030504040204" pitchFamily="34" charset="0"/>
                <a:cs typeface="Tahoma" panose="020B0604030504040204" pitchFamily="34" charset="0"/>
              </a:rPr>
              <a:t>Abasiubong</a:t>
            </a:r>
            <a:r>
              <a:rPr lang="en-GB" sz="2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GB" sz="2600" b="1" i="1" dirty="0">
                <a:solidFill>
                  <a:srgbClr val="C00000"/>
                </a:solidFill>
                <a:latin typeface="Tahoma" panose="020B0604030504040204" pitchFamily="34" charset="0"/>
                <a:ea typeface="Tahoma" panose="020B0604030504040204" pitchFamily="34" charset="0"/>
                <a:cs typeface="Tahoma" panose="020B0604030504040204" pitchFamily="34" charset="0"/>
              </a:rPr>
              <a:t>et al., </a:t>
            </a:r>
            <a:r>
              <a:rPr lang="en-GB" sz="2600" b="1" dirty="0">
                <a:solidFill>
                  <a:srgbClr val="C00000"/>
                </a:solidFill>
                <a:latin typeface="Tahoma" panose="020B0604030504040204" pitchFamily="34" charset="0"/>
                <a:ea typeface="Tahoma" panose="020B0604030504040204" pitchFamily="34" charset="0"/>
                <a:cs typeface="Tahoma" panose="020B0604030504040204" pitchFamily="34" charset="0"/>
              </a:rPr>
              <a:t>2008)</a:t>
            </a:r>
            <a:endParaRPr lang="en-US" sz="2600" b="1" dirty="0"/>
          </a:p>
        </p:txBody>
      </p:sp>
    </p:spTree>
    <p:extLst>
      <p:ext uri="{BB962C8B-B14F-4D97-AF65-F5344CB8AC3E}">
        <p14:creationId xmlns:p14="http://schemas.microsoft.com/office/powerpoint/2010/main" val="105580401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4AC8C-6A87-43B6-803B-7A2B7C32E09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4012"/>
          <a:stretch/>
        </p:blipFill>
        <p:spPr>
          <a:xfrm>
            <a:off x="-1" y="5874327"/>
            <a:ext cx="9144001" cy="994088"/>
          </a:xfrm>
          <a:prstGeom prst="rect">
            <a:avLst/>
          </a:prstGeom>
        </p:spPr>
      </p:pic>
      <p:sp>
        <p:nvSpPr>
          <p:cNvPr id="3" name="Content Placeholder 2"/>
          <p:cNvSpPr>
            <a:spLocks noGrp="1"/>
          </p:cNvSpPr>
          <p:nvPr>
            <p:ph idx="1"/>
          </p:nvPr>
        </p:nvSpPr>
        <p:spPr>
          <a:xfrm>
            <a:off x="347472" y="370123"/>
            <a:ext cx="8449056" cy="6307767"/>
          </a:xfrm>
        </p:spPr>
        <p:txBody>
          <a:bodyPr>
            <a:noAutofit/>
          </a:bodyPr>
          <a:lstStyle/>
          <a:p>
            <a:pPr marL="401638" indent="-401638">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A total of 324 consisting of 253 (39.6%) males and 71(10.3%) females were involved in the use of substances. </a:t>
            </a:r>
          </a:p>
          <a:p>
            <a:pPr marL="401638" indent="-401638">
              <a:buFont typeface="Wingdings" panose="05000000000000000000" pitchFamily="2" charset="2"/>
              <a:buChar char="§"/>
            </a:pPr>
            <a:endParaRPr lang="en-GB" sz="1800" dirty="0">
              <a:latin typeface="Tahoma" panose="020B0604030504040204" pitchFamily="34" charset="0"/>
              <a:ea typeface="Tahoma" panose="020B0604030504040204" pitchFamily="34" charset="0"/>
              <a:cs typeface="Tahoma" panose="020B0604030504040204" pitchFamily="34" charset="0"/>
            </a:endParaRPr>
          </a:p>
          <a:p>
            <a:pPr marL="401638" indent="-401638">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pattern of use showed that 56 (17.6%) students used </a:t>
            </a:r>
            <a:r>
              <a:rPr lang="en-GB" sz="2400" dirty="0" err="1">
                <a:latin typeface="Tahoma" panose="020B0604030504040204" pitchFamily="34" charset="0"/>
                <a:ea typeface="Tahoma" panose="020B0604030504040204" pitchFamily="34" charset="0"/>
                <a:cs typeface="Tahoma" panose="020B0604030504040204" pitchFamily="34" charset="0"/>
              </a:rPr>
              <a:t>kolanuts</a:t>
            </a:r>
            <a:r>
              <a:rPr lang="en-GB" sz="2400" dirty="0">
                <a:latin typeface="Tahoma" panose="020B0604030504040204" pitchFamily="34" charset="0"/>
                <a:ea typeface="Tahoma" panose="020B0604030504040204" pitchFamily="34" charset="0"/>
                <a:cs typeface="Tahoma" panose="020B0604030504040204" pitchFamily="34" charset="0"/>
              </a:rPr>
              <a:t>/bitter kola, 76 (23.5%) used tobacco including cigarettes, 144 (44.4%) used alcohol in the form of palmwine, local gin, liquor and hot drinks/beer of all types, 54 (16.7%) used sedatives, 21 (6.5%0 used Indian Hemp and 3 (0.9%) indulged in cocaine. </a:t>
            </a:r>
          </a:p>
          <a:p>
            <a:pPr marL="401638" indent="-401638">
              <a:buFont typeface="Wingdings" panose="05000000000000000000" pitchFamily="2" charset="2"/>
              <a:buChar char="§"/>
            </a:pPr>
            <a:endParaRPr lang="en-GB" sz="1600" dirty="0">
              <a:latin typeface="Tahoma" panose="020B0604030504040204" pitchFamily="34" charset="0"/>
              <a:ea typeface="Tahoma" panose="020B0604030504040204" pitchFamily="34" charset="0"/>
              <a:cs typeface="Tahoma" panose="020B0604030504040204" pitchFamily="34" charset="0"/>
            </a:endParaRPr>
          </a:p>
          <a:p>
            <a:pPr marL="401638" indent="-401638">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reasons for using drugs were many and variable. A total of 83 (32.8%) males were involved in drugs use due to peer group pressure, 57 (22.7%) males used drugs because of availability, 17 (6.7%) to increase performance, 25 (9.9%) to solve personal problems, while 42 (16.6%) had no obvious reason to indulge in drug use.  </a:t>
            </a:r>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174966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1EF4B2-4B07-4898-94BC-D8212341C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928255" y="935182"/>
            <a:ext cx="7675417" cy="4987636"/>
          </a:xfrm>
        </p:spPr>
        <p:txBody>
          <a:bodyPr>
            <a:normAutofit/>
          </a:bodyPr>
          <a:lstStyle/>
          <a:p>
            <a:pPr marL="0" indent="0">
              <a:buNone/>
            </a:pPr>
            <a:r>
              <a:rPr lang="en-GB" sz="2700" dirty="0">
                <a:latin typeface="Tahoma" panose="020B0604030504040204" pitchFamily="34" charset="0"/>
                <a:ea typeface="Tahoma" panose="020B0604030504040204" pitchFamily="34" charset="0"/>
                <a:cs typeface="Tahoma" panose="020B0604030504040204" pitchFamily="34" charset="0"/>
              </a:rPr>
              <a:t>Of the 253 males that used substances, 69 (27.3%) scored 3 and above the cut-off point on General Health (GHI) instrument, indicating ‘</a:t>
            </a:r>
            <a:r>
              <a:rPr lang="en-GB" sz="2700" dirty="0" err="1">
                <a:latin typeface="Tahoma" panose="020B0604030504040204" pitchFamily="34" charset="0"/>
                <a:ea typeface="Tahoma" panose="020B0604030504040204" pitchFamily="34" charset="0"/>
                <a:cs typeface="Tahoma" panose="020B0604030504040204" pitchFamily="34" charset="0"/>
              </a:rPr>
              <a:t>caseness</a:t>
            </a:r>
            <a:r>
              <a:rPr lang="en-GB" sz="2700" dirty="0">
                <a:latin typeface="Tahoma" panose="020B0604030504040204" pitchFamily="34" charset="0"/>
                <a:ea typeface="Tahoma" panose="020B0604030504040204" pitchFamily="34" charset="0"/>
                <a:cs typeface="Tahoma" panose="020B0604030504040204" pitchFamily="34" charset="0"/>
              </a:rPr>
              <a:t>' (mental illness) and 13 (18.3%) out of 71 females scored 3 and above the cut-off point on GHI. </a:t>
            </a:r>
          </a:p>
          <a:p>
            <a:pPr marL="0" indent="0">
              <a:buNone/>
            </a:pPr>
            <a:endParaRPr lang="en-GB" sz="27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700" dirty="0">
                <a:latin typeface="Tahoma" panose="020B0604030504040204" pitchFamily="34" charset="0"/>
                <a:ea typeface="Tahoma" panose="020B0604030504040204" pitchFamily="34" charset="0"/>
                <a:cs typeface="Tahoma" panose="020B0604030504040204" pitchFamily="34" charset="0"/>
              </a:rPr>
              <a:t>A breakdown of those who scored 3 and above the cut-off point (</a:t>
            </a:r>
            <a:r>
              <a:rPr lang="en-GB" sz="2700" dirty="0" err="1">
                <a:latin typeface="Tahoma" panose="020B0604030504040204" pitchFamily="34" charset="0"/>
                <a:ea typeface="Tahoma" panose="020B0604030504040204" pitchFamily="34" charset="0"/>
                <a:cs typeface="Tahoma" panose="020B0604030504040204" pitchFamily="34" charset="0"/>
              </a:rPr>
              <a:t>caseness</a:t>
            </a:r>
            <a:r>
              <a:rPr lang="en-GB" sz="2700" dirty="0">
                <a:latin typeface="Tahoma" panose="020B0604030504040204" pitchFamily="34" charset="0"/>
                <a:ea typeface="Tahoma" panose="020B0604030504040204" pitchFamily="34" charset="0"/>
                <a:cs typeface="Tahoma" panose="020B0604030504040204" pitchFamily="34" charset="0"/>
              </a:rPr>
              <a:t>) revealed 42 (51.2%) met the criteria for neurotic disorders (anxiety and somatization disorders), 31 (37.8%) depression and 9 (11.0%) psychotic disorders. </a:t>
            </a:r>
          </a:p>
        </p:txBody>
      </p:sp>
    </p:spTree>
    <p:extLst>
      <p:ext uri="{BB962C8B-B14F-4D97-AF65-F5344CB8AC3E}">
        <p14:creationId xmlns:p14="http://schemas.microsoft.com/office/powerpoint/2010/main" val="330664324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8FD419-A2D0-45CC-8B6B-F8E5E51EBBB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A3B47E6-80E5-4AC2-96FA-5A8A67AD5642}"/>
              </a:ext>
            </a:extLst>
          </p:cNvPr>
          <p:cNvSpPr>
            <a:spLocks noGrp="1"/>
          </p:cNvSpPr>
          <p:nvPr>
            <p:ph idx="1"/>
          </p:nvPr>
        </p:nvSpPr>
        <p:spPr>
          <a:xfrm>
            <a:off x="734291" y="942110"/>
            <a:ext cx="7781058" cy="5234854"/>
          </a:xfrm>
        </p:spPr>
        <p:txBody>
          <a:bodyPr>
            <a:normAutofit fontScale="92500"/>
          </a:bodyPr>
          <a:lstStyle/>
          <a:p>
            <a:r>
              <a:rPr lang="en-GB" sz="2800" dirty="0">
                <a:latin typeface="Tahoma" panose="020B0604030504040204" pitchFamily="34" charset="0"/>
                <a:ea typeface="Tahoma" panose="020B0604030504040204" pitchFamily="34" charset="0"/>
                <a:cs typeface="Tahoma" panose="020B0604030504040204" pitchFamily="34" charset="0"/>
              </a:rPr>
              <a:t>The high point of this study was that drug use or abuse was common among secondary school students. Female students were also involved.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However, males had 2.98 odd ratio of using drugs. The use was more in disruptive and chaotic family settings. Majority of the students used or abused drugs, because they are readily available.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A few others used them to solve personal problems. The use was positively correlated with gender, family type and upbringing. </a:t>
            </a:r>
            <a:endParaRPr lang="en-US" sz="28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43564725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3B052-22A6-4C00-BB16-D76887D5A3A5}"/>
              </a:ext>
            </a:extLst>
          </p:cNvPr>
          <p:cNvPicPr>
            <a:picLocks noChangeAspect="1"/>
          </p:cNvPicPr>
          <p:nvPr/>
        </p:nvPicPr>
        <p:blipFill rotWithShape="1">
          <a:blip r:embed="rId2"/>
          <a:srcRect t="22321" b="5397"/>
          <a:stretch/>
        </p:blipFill>
        <p:spPr>
          <a:xfrm>
            <a:off x="1" y="1320800"/>
            <a:ext cx="9143998" cy="5537200"/>
          </a:xfrm>
          <a:prstGeom prst="rect">
            <a:avLst/>
          </a:prstGeom>
        </p:spPr>
      </p:pic>
      <p:sp>
        <p:nvSpPr>
          <p:cNvPr id="5" name="Flowchart: Stored Data 4">
            <a:extLst>
              <a:ext uri="{FF2B5EF4-FFF2-40B4-BE49-F238E27FC236}">
                <a16:creationId xmlns:a16="http://schemas.microsoft.com/office/drawing/2014/main" id="{04B64E2B-C4F8-4A03-8583-BCFF85ECA146}"/>
              </a:ext>
            </a:extLst>
          </p:cNvPr>
          <p:cNvSpPr/>
          <p:nvPr/>
        </p:nvSpPr>
        <p:spPr>
          <a:xfrm rot="10800000" flipH="1">
            <a:off x="8180489" y="92693"/>
            <a:ext cx="1360714" cy="1059543"/>
          </a:xfrm>
          <a:prstGeom prst="flowChartOnlineStorag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4294967295"/>
          </p:nvPr>
        </p:nvSpPr>
        <p:spPr>
          <a:xfrm>
            <a:off x="623454" y="983672"/>
            <a:ext cx="7954239" cy="5098473"/>
          </a:xfrm>
        </p:spPr>
        <p:txBody>
          <a:bodyPr>
            <a:noAutofit/>
          </a:bodyPr>
          <a:lstStyle/>
          <a:p>
            <a:pPr marL="0" indent="0">
              <a:buNone/>
            </a:pPr>
            <a:r>
              <a:rPr lang="en-GB" dirty="0">
                <a:latin typeface="Tahoma" panose="020B0604030504040204" pitchFamily="34" charset="0"/>
                <a:ea typeface="Tahoma" panose="020B0604030504040204" pitchFamily="34" charset="0"/>
                <a:cs typeface="Tahoma" panose="020B0604030504040204" pitchFamily="34" charset="0"/>
              </a:rPr>
              <a:t>Many of the students involved in drug use also showed the possibility of having mental illness, as reflected by the high GHI scores. </a:t>
            </a:r>
          </a:p>
          <a:p>
            <a:pPr marL="0" indent="0">
              <a:buNone/>
            </a:pPr>
            <a:endParaRPr lang="en-GB"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dirty="0">
                <a:latin typeface="Tahoma" panose="020B0604030504040204" pitchFamily="34" charset="0"/>
                <a:ea typeface="Tahoma" panose="020B0604030504040204" pitchFamily="34" charset="0"/>
                <a:cs typeface="Tahoma" panose="020B0604030504040204" pitchFamily="34" charset="0"/>
              </a:rPr>
              <a:t>Through studies like this, it  is possible to identify the target population that needs help. </a:t>
            </a:r>
          </a:p>
          <a:p>
            <a:pPr marL="0" indent="0">
              <a:buNone/>
            </a:pPr>
            <a:endParaRPr lang="en-GB"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dirty="0">
                <a:latin typeface="Tahoma" panose="020B0604030504040204" pitchFamily="34" charset="0"/>
                <a:ea typeface="Tahoma" panose="020B0604030504040204" pitchFamily="34" charset="0"/>
                <a:cs typeface="Tahoma" panose="020B0604030504040204" pitchFamily="34" charset="0"/>
              </a:rPr>
              <a:t>These are the individuals I have been working on in the society, to promote and improve culturally acceptable behaviours.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88185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15FA6-91C8-4CAD-BFDE-7A8D0C5E1717}"/>
              </a:ext>
            </a:extLst>
          </p:cNvPr>
          <p:cNvPicPr>
            <a:picLocks noChangeAspect="1"/>
          </p:cNvPicPr>
          <p:nvPr/>
        </p:nvPicPr>
        <p:blipFill rotWithShape="1">
          <a:blip r:embed="rId2">
            <a:extLst>
              <a:ext uri="{28A0092B-C50C-407E-A947-70E740481C1C}">
                <a14:useLocalDpi xmlns:a14="http://schemas.microsoft.com/office/drawing/2010/main" val="0"/>
              </a:ext>
            </a:extLst>
          </a:blip>
          <a:srcRect b="12980"/>
          <a:stretch/>
        </p:blipFill>
        <p:spPr>
          <a:xfrm>
            <a:off x="0" y="-1"/>
            <a:ext cx="9159604" cy="6858001"/>
          </a:xfrm>
          <a:prstGeom prst="rect">
            <a:avLst/>
          </a:prstGeom>
        </p:spPr>
      </p:pic>
      <p:pic>
        <p:nvPicPr>
          <p:cNvPr id="10" name="Picture 9">
            <a:extLst>
              <a:ext uri="{FF2B5EF4-FFF2-40B4-BE49-F238E27FC236}">
                <a16:creationId xmlns:a16="http://schemas.microsoft.com/office/drawing/2014/main" id="{3FB71F43-3166-4D42-B6E1-3233A15C0EA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94" r="11056"/>
          <a:stretch/>
        </p:blipFill>
        <p:spPr>
          <a:xfrm>
            <a:off x="1652255" y="0"/>
            <a:ext cx="5721426"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A05F460A-C36E-4160-9D6F-111C9609AF65}" type="slidenum">
              <a:rPr lang="en-US" smtClean="0"/>
              <a:t>11</a:t>
            </a:fld>
            <a:endParaRPr lang="en-US"/>
          </a:p>
        </p:txBody>
      </p:sp>
      <p:sp>
        <p:nvSpPr>
          <p:cNvPr id="9" name="Rectangle 8"/>
          <p:cNvSpPr/>
          <p:nvPr/>
        </p:nvSpPr>
        <p:spPr>
          <a:xfrm>
            <a:off x="1652255" y="5411451"/>
            <a:ext cx="5721426" cy="1446550"/>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GB" sz="2400" dirty="0">
                <a:solidFill>
                  <a:schemeClr val="bg1"/>
                </a:solidFill>
                <a:effectLst/>
                <a:latin typeface="Futura BdCn BT" panose="020B0706020204020204" pitchFamily="34" charset="0"/>
                <a:ea typeface="Tahoma" panose="020B0604030504040204" pitchFamily="34" charset="0"/>
              </a:rPr>
              <a:t>PROFESSOR FESTUS UDO BASSEY ABASIUBONG</a:t>
            </a:r>
            <a:endParaRPr lang="en-US" sz="2400" dirty="0">
              <a:solidFill>
                <a:schemeClr val="bg1"/>
              </a:solidFill>
              <a:latin typeface="Futura BdCn BT" panose="020B0706020204020204" pitchFamily="34" charset="0"/>
            </a:endParaRPr>
          </a:p>
          <a:p>
            <a:pPr marL="6350" indent="-6350" algn="ctr"/>
            <a:r>
              <a:rPr lang="en-GB" sz="1600" b="1" i="1" dirty="0">
                <a:solidFill>
                  <a:srgbClr val="00B0F0"/>
                </a:solidFill>
                <a:latin typeface="Times New Roman" panose="02020603050405020304" pitchFamily="18" charset="0"/>
                <a:ea typeface="Tahoma" panose="020B0604030504040204" pitchFamily="34" charset="0"/>
              </a:rPr>
              <a:t>Professor of Consultation-Liaison Psychiatry</a:t>
            </a:r>
          </a:p>
          <a:p>
            <a:pPr marL="6350" indent="-6350" algn="ctr"/>
            <a:endParaRPr lang="en-GB" sz="1600" b="1" i="1" dirty="0">
              <a:solidFill>
                <a:srgbClr val="00B0F0"/>
              </a:solidFill>
              <a:latin typeface="Times New Roman" panose="02020603050405020304" pitchFamily="18" charset="0"/>
              <a:ea typeface="Tahoma" panose="020B0604030504040204" pitchFamily="34" charset="0"/>
            </a:endParaRPr>
          </a:p>
          <a:p>
            <a:pPr algn="ctr"/>
            <a:r>
              <a:rPr lang="en-US" sz="1600" b="1" i="1" dirty="0">
                <a:solidFill>
                  <a:schemeClr val="bg1"/>
                </a:solidFill>
              </a:rPr>
              <a:t>College of Health Sciences, University of </a:t>
            </a:r>
            <a:r>
              <a:rPr lang="en-US" sz="1600" b="1" i="1" dirty="0" err="1">
                <a:solidFill>
                  <a:schemeClr val="bg1"/>
                </a:solidFill>
              </a:rPr>
              <a:t>Uyo</a:t>
            </a:r>
            <a:r>
              <a:rPr lang="en-US" sz="1600" b="1" i="1" dirty="0">
                <a:solidFill>
                  <a:schemeClr val="bg1"/>
                </a:solidFill>
              </a:rPr>
              <a:t>, </a:t>
            </a:r>
            <a:r>
              <a:rPr lang="en-US" sz="1600" b="1" i="1" dirty="0" err="1">
                <a:solidFill>
                  <a:schemeClr val="bg1"/>
                </a:solidFill>
              </a:rPr>
              <a:t>Uyo</a:t>
            </a:r>
            <a:r>
              <a:rPr lang="en-US" sz="1600" b="1" i="1" dirty="0">
                <a:solidFill>
                  <a:schemeClr val="bg1"/>
                </a:solidFill>
              </a:rPr>
              <a:t>.</a:t>
            </a:r>
          </a:p>
          <a:p>
            <a:pPr algn="ctr"/>
            <a:endParaRPr lang="en-US" sz="1600" b="1" i="1" dirty="0">
              <a:solidFill>
                <a:schemeClr val="bg1"/>
              </a:solidFill>
            </a:endParaRPr>
          </a:p>
        </p:txBody>
      </p:sp>
    </p:spTree>
    <p:extLst>
      <p:ext uri="{BB962C8B-B14F-4D97-AF65-F5344CB8AC3E}">
        <p14:creationId xmlns:p14="http://schemas.microsoft.com/office/powerpoint/2010/main" val="113155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7000">
        <p15:prstTrans prst="curtains"/>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3A7871-9D88-4C73-8DA3-603B74C7577D}"/>
              </a:ext>
            </a:extLst>
          </p:cNvPr>
          <p:cNvPicPr>
            <a:picLocks noChangeAspect="1"/>
          </p:cNvPicPr>
          <p:nvPr/>
        </p:nvPicPr>
        <p:blipFill rotWithShape="1">
          <a:blip r:embed="rId2">
            <a:grayscl/>
          </a:blip>
          <a:srcRect t="22321" b="5397"/>
          <a:stretch/>
        </p:blipFill>
        <p:spPr>
          <a:xfrm>
            <a:off x="1" y="1320800"/>
            <a:ext cx="9143998" cy="5537200"/>
          </a:xfrm>
          <a:prstGeom prst="rect">
            <a:avLst/>
          </a:prstGeom>
        </p:spPr>
      </p:pic>
      <p:sp>
        <p:nvSpPr>
          <p:cNvPr id="3" name="TextBox 2">
            <a:extLst>
              <a:ext uri="{FF2B5EF4-FFF2-40B4-BE49-F238E27FC236}">
                <a16:creationId xmlns:a16="http://schemas.microsoft.com/office/drawing/2014/main" id="{FA242076-48A8-4DFD-8001-AA6451C5CEA6}"/>
              </a:ext>
            </a:extLst>
          </p:cNvPr>
          <p:cNvSpPr txBox="1"/>
          <p:nvPr/>
        </p:nvSpPr>
        <p:spPr>
          <a:xfrm>
            <a:off x="893618" y="982176"/>
            <a:ext cx="7543800" cy="4893647"/>
          </a:xfrm>
          <a:prstGeom prst="rect">
            <a:avLst/>
          </a:prstGeom>
          <a:noFill/>
        </p:spPr>
        <p:txBody>
          <a:bodyPr wrap="square">
            <a:spAutoFit/>
          </a:bodyPr>
          <a:lstStyle/>
          <a:p>
            <a:pPr marL="0" indent="0">
              <a:buNone/>
            </a:pPr>
            <a:r>
              <a:rPr lang="en-GB" sz="2600" dirty="0">
                <a:latin typeface="Tahoma" panose="020B0604030504040204" pitchFamily="34" charset="0"/>
                <a:ea typeface="Tahoma" panose="020B0604030504040204" pitchFamily="34" charset="0"/>
                <a:cs typeface="Tahoma" panose="020B0604030504040204" pitchFamily="34" charset="0"/>
              </a:rPr>
              <a:t>The </a:t>
            </a:r>
            <a:r>
              <a:rPr lang="en-US" sz="2600" dirty="0">
                <a:latin typeface="Tahoma" panose="020B0604030504040204" pitchFamily="34" charset="0"/>
                <a:ea typeface="Tahoma" panose="020B0604030504040204" pitchFamily="34" charset="0"/>
                <a:cs typeface="Tahoma" panose="020B0604030504040204" pitchFamily="34" charset="0"/>
              </a:rPr>
              <a:t>preponderance of crime in Nigeria is attributable majorly to the poor mental states of Nigerians and drug abuse. </a:t>
            </a:r>
          </a:p>
          <a:p>
            <a:pPr marL="0" indent="0">
              <a:buNone/>
            </a:pPr>
            <a:endParaRPr lang="en-US" sz="26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600" dirty="0">
                <a:latin typeface="Tahoma" panose="020B0604030504040204" pitchFamily="34" charset="0"/>
                <a:ea typeface="Tahoma" panose="020B0604030504040204" pitchFamily="34" charset="0"/>
                <a:cs typeface="Tahoma" panose="020B0604030504040204" pitchFamily="34" charset="0"/>
              </a:rPr>
              <a:t>Risk-taking </a:t>
            </a:r>
            <a:r>
              <a:rPr lang="en-US" sz="2600" dirty="0" err="1">
                <a:latin typeface="Tahoma" panose="020B0604030504040204" pitchFamily="34" charset="0"/>
                <a:ea typeface="Tahoma" panose="020B0604030504040204" pitchFamily="34" charset="0"/>
                <a:cs typeface="Tahoma" panose="020B0604030504040204" pitchFamily="34" charset="0"/>
              </a:rPr>
              <a:t>behaviours</a:t>
            </a:r>
            <a:r>
              <a:rPr lang="en-US" sz="2600" dirty="0">
                <a:latin typeface="Tahoma" panose="020B0604030504040204" pitchFamily="34" charset="0"/>
                <a:ea typeface="Tahoma" panose="020B0604030504040204" pitchFamily="34" charset="0"/>
                <a:cs typeface="Tahoma" panose="020B0604030504040204" pitchFamily="34" charset="0"/>
              </a:rPr>
              <a:t> and </a:t>
            </a:r>
            <a:r>
              <a:rPr lang="en-GB" sz="2600" dirty="0">
                <a:latin typeface="Tahoma" panose="020B0604030504040204" pitchFamily="34" charset="0"/>
                <a:ea typeface="Tahoma" panose="020B0604030504040204" pitchFamily="34" charset="0"/>
                <a:cs typeface="Tahoma" panose="020B0604030504040204" pitchFamily="34" charset="0"/>
              </a:rPr>
              <a:t>criminal</a:t>
            </a:r>
            <a:r>
              <a:rPr lang="en-US" sz="2600" dirty="0">
                <a:latin typeface="Tahoma" panose="020B0604030504040204" pitchFamily="34" charset="0"/>
                <a:ea typeface="Tahoma" panose="020B0604030504040204" pitchFamily="34" charset="0"/>
                <a:cs typeface="Tahoma" panose="020B0604030504040204" pitchFamily="34" charset="0"/>
              </a:rPr>
              <a:t> acts are common among the mentally deranged population. </a:t>
            </a:r>
          </a:p>
          <a:p>
            <a:pPr marL="0" indent="0">
              <a:buNone/>
            </a:pPr>
            <a:endParaRPr lang="en-US" sz="26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600" dirty="0">
                <a:latin typeface="Tahoma" panose="020B0604030504040204" pitchFamily="34" charset="0"/>
                <a:ea typeface="Tahoma" panose="020B0604030504040204" pitchFamily="34" charset="0"/>
                <a:cs typeface="Tahoma" panose="020B0604030504040204" pitchFamily="34" charset="0"/>
              </a:rPr>
              <a:t>Therefore, the  availability and provision of health and social care for the mentally incapacitated individuals, will go a long way in ensuring a safe and well secured environment. </a:t>
            </a:r>
            <a:endParaRPr lang="en-US" sz="2600" dirty="0">
              <a:latin typeface="Tahoma" panose="020B0604030504040204" pitchFamily="34" charset="0"/>
              <a:ea typeface="Tahoma" panose="020B0604030504040204" pitchFamily="34" charset="0"/>
              <a:cs typeface="Tahoma" panose="020B0604030504040204" pitchFamily="34" charset="0"/>
            </a:endParaRPr>
          </a:p>
        </p:txBody>
      </p:sp>
      <p:sp>
        <p:nvSpPr>
          <p:cNvPr id="5" name="Flowchart: Stored Data 4">
            <a:extLst>
              <a:ext uri="{FF2B5EF4-FFF2-40B4-BE49-F238E27FC236}">
                <a16:creationId xmlns:a16="http://schemas.microsoft.com/office/drawing/2014/main" id="{55B82D31-DC65-491B-982E-81B245212EFE}"/>
              </a:ext>
            </a:extLst>
          </p:cNvPr>
          <p:cNvSpPr/>
          <p:nvPr/>
        </p:nvSpPr>
        <p:spPr>
          <a:xfrm rot="10800000" flipH="1">
            <a:off x="8059058" y="211592"/>
            <a:ext cx="1360714" cy="1059543"/>
          </a:xfrm>
          <a:prstGeom prst="flowChartOnlineStorage">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257539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 y="1957868"/>
            <a:ext cx="8503920" cy="4416552"/>
          </a:xfrm>
        </p:spPr>
        <p:txBody>
          <a:bodyPr>
            <a:normAutofit fontScale="77500" lnSpcReduction="20000"/>
          </a:bodyPr>
          <a:lstStyle/>
          <a:p>
            <a:pPr marL="0" indent="0">
              <a:buNone/>
            </a:pPr>
            <a:r>
              <a:rPr lang="en-GB" b="1" dirty="0"/>
              <a:t>Characteristics                     Males                    Females                Total</a:t>
            </a:r>
            <a:endParaRPr lang="en-US" dirty="0"/>
          </a:p>
          <a:p>
            <a:pPr marL="0" indent="0">
              <a:buNone/>
            </a:pPr>
            <a:r>
              <a:rPr lang="en-GB" b="1" dirty="0"/>
              <a:t>Age in years                           n (%)                     n (%)                   n (%)</a:t>
            </a:r>
            <a:endParaRPr lang="en-US" dirty="0"/>
          </a:p>
          <a:p>
            <a:pPr marL="0" indent="0">
              <a:buNone/>
            </a:pPr>
            <a:r>
              <a:rPr lang="en-GB" dirty="0"/>
              <a:t>Below 15 		  313 (23.5)              283 (21.3)            596 (44.8)</a:t>
            </a:r>
            <a:endParaRPr lang="en-US" dirty="0"/>
          </a:p>
          <a:p>
            <a:pPr marL="0" indent="0">
              <a:buNone/>
            </a:pPr>
            <a:r>
              <a:rPr lang="en-GB" dirty="0"/>
              <a:t>15-20                                   209 (15.7)              336 (25.2)            545 (40.9)</a:t>
            </a:r>
            <a:endParaRPr lang="en-US" dirty="0"/>
          </a:p>
          <a:p>
            <a:pPr marL="0" indent="0">
              <a:buNone/>
            </a:pPr>
            <a:r>
              <a:rPr lang="en-GB" dirty="0"/>
              <a:t>21-25                                   117 (36.1)               73 (22.5)             190 (58.6)</a:t>
            </a:r>
          </a:p>
          <a:p>
            <a:pPr marL="0" indent="0">
              <a:buNone/>
            </a:pPr>
            <a:endParaRPr lang="en-GB" dirty="0"/>
          </a:p>
          <a:p>
            <a:pPr marL="0" indent="0">
              <a:buNone/>
            </a:pPr>
            <a:endParaRPr lang="en-US" dirty="0"/>
          </a:p>
          <a:p>
            <a:pPr marL="0" indent="0">
              <a:buNone/>
            </a:pPr>
            <a:r>
              <a:rPr lang="en-GB" b="1" dirty="0"/>
              <a:t>Educational level</a:t>
            </a:r>
            <a:endParaRPr lang="en-US" b="1" dirty="0"/>
          </a:p>
          <a:p>
            <a:pPr marL="0" indent="0">
              <a:buNone/>
            </a:pPr>
            <a:r>
              <a:rPr lang="en-GB" dirty="0"/>
              <a:t>SS1                                     294 (22.1)              301 (22.6)             595 (44.7)</a:t>
            </a:r>
            <a:endParaRPr lang="en-US" dirty="0"/>
          </a:p>
          <a:p>
            <a:pPr marL="0" indent="0">
              <a:buNone/>
            </a:pPr>
            <a:r>
              <a:rPr lang="en-GB" dirty="0"/>
              <a:t>SS2                                     243 (18.3)              260 (19.5)             503 (37.8)</a:t>
            </a:r>
            <a:endParaRPr lang="en-US" dirty="0"/>
          </a:p>
          <a:p>
            <a:pPr marL="0" indent="0">
              <a:buNone/>
            </a:pPr>
            <a:r>
              <a:rPr lang="en-GB" dirty="0"/>
              <a:t>SS3                                     102 ((7.6)               131 (9.9)               233 (17.5)</a:t>
            </a:r>
            <a:endParaRPr lang="en-US" dirty="0"/>
          </a:p>
        </p:txBody>
      </p:sp>
      <p:sp>
        <p:nvSpPr>
          <p:cNvPr id="4" name="TextBox 3">
            <a:extLst>
              <a:ext uri="{FF2B5EF4-FFF2-40B4-BE49-F238E27FC236}">
                <a16:creationId xmlns:a16="http://schemas.microsoft.com/office/drawing/2014/main" id="{4C50E2A5-7DD7-4CFF-88BF-E5D8E515EED2}"/>
              </a:ext>
            </a:extLst>
          </p:cNvPr>
          <p:cNvSpPr txBox="1"/>
          <p:nvPr/>
        </p:nvSpPr>
        <p:spPr>
          <a:xfrm>
            <a:off x="320040" y="140678"/>
            <a:ext cx="8503920" cy="954107"/>
          </a:xfrm>
          <a:prstGeom prst="rect">
            <a:avLst/>
          </a:prstGeom>
          <a:noFill/>
        </p:spPr>
        <p:txBody>
          <a:bodyPr wrap="square">
            <a:spAutoFit/>
          </a:bodyPr>
          <a:lstStyle/>
          <a:p>
            <a:pPr marL="0" indent="0" algn="ctr">
              <a:buNone/>
            </a:pPr>
            <a:r>
              <a:rPr lang="en-GB" sz="2800" b="1" dirty="0">
                <a:solidFill>
                  <a:srgbClr val="C00000"/>
                </a:solidFill>
                <a:latin typeface="Tahoma" panose="020B0604030504040204" pitchFamily="34" charset="0"/>
                <a:ea typeface="Tahoma" panose="020B0604030504040204" pitchFamily="34" charset="0"/>
                <a:cs typeface="Tahoma" panose="020B0604030504040204" pitchFamily="34" charset="0"/>
              </a:rPr>
              <a:t>SUMMARY OF THE FINDINGS</a:t>
            </a:r>
            <a:r>
              <a:rPr lang="en-GB" sz="3200" b="1" dirty="0"/>
              <a:t>:</a:t>
            </a:r>
            <a:endParaRPr lang="en-US" sz="3200" dirty="0"/>
          </a:p>
          <a:p>
            <a:pPr marL="0" indent="0" algn="ctr">
              <a:buNone/>
            </a:pPr>
            <a:r>
              <a:rPr lang="en-GB" sz="2400" b="1" dirty="0">
                <a:solidFill>
                  <a:srgbClr val="C00000"/>
                </a:solidFill>
              </a:rPr>
              <a:t>Table 1: Sociodemographic characteristics of the students</a:t>
            </a:r>
            <a:endParaRPr lang="en-US" sz="2400" dirty="0">
              <a:solidFill>
                <a:srgbClr val="C00000"/>
              </a:solidFill>
            </a:endParaRPr>
          </a:p>
        </p:txBody>
      </p:sp>
    </p:spTree>
    <p:extLst>
      <p:ext uri="{BB962C8B-B14F-4D97-AF65-F5344CB8AC3E}">
        <p14:creationId xmlns:p14="http://schemas.microsoft.com/office/powerpoint/2010/main" val="152038104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624" y="985267"/>
            <a:ext cx="8513064" cy="4504706"/>
          </a:xfrm>
        </p:spPr>
        <p:txBody>
          <a:bodyPr>
            <a:normAutofit fontScale="77500" lnSpcReduction="20000"/>
          </a:bodyPr>
          <a:lstStyle/>
          <a:p>
            <a:pPr marL="0" indent="0">
              <a:buNone/>
            </a:pPr>
            <a:endParaRPr lang="en-GB" dirty="0"/>
          </a:p>
          <a:p>
            <a:pPr marL="0" indent="0">
              <a:buNone/>
            </a:pPr>
            <a:r>
              <a:rPr lang="en-GB" b="1" dirty="0"/>
              <a:t>Family Type                          </a:t>
            </a:r>
            <a:endParaRPr lang="en-US" b="1" dirty="0"/>
          </a:p>
          <a:p>
            <a:pPr marL="0" indent="0">
              <a:buNone/>
            </a:pPr>
            <a:r>
              <a:rPr lang="en-GB" dirty="0"/>
              <a:t>Monogamy                       345 (25.9)              371 (27.9)              716 (53.8)</a:t>
            </a:r>
            <a:endParaRPr lang="en-US" dirty="0"/>
          </a:p>
          <a:p>
            <a:pPr marL="0" indent="0">
              <a:buNone/>
            </a:pPr>
            <a:r>
              <a:rPr lang="en-GB" dirty="0"/>
              <a:t>Polygamy                          212 (15.9)              220 (16.5)               432 (32.4)</a:t>
            </a:r>
            <a:endParaRPr lang="en-US" dirty="0"/>
          </a:p>
          <a:p>
            <a:pPr marL="0" indent="0">
              <a:buNone/>
            </a:pPr>
            <a:r>
              <a:rPr lang="en-GB" dirty="0"/>
              <a:t>Single Parents                    82 (6.1)                101 (7.6)                 183 (13.7)</a:t>
            </a:r>
            <a:endParaRPr lang="en-US" dirty="0"/>
          </a:p>
          <a:p>
            <a:pPr marL="0" indent="0">
              <a:buNone/>
            </a:pPr>
            <a:endParaRPr lang="en-US" dirty="0"/>
          </a:p>
          <a:p>
            <a:pPr marL="0" indent="0">
              <a:buNone/>
            </a:pPr>
            <a:r>
              <a:rPr lang="en-GB" b="1" dirty="0"/>
              <a:t>Upbringing</a:t>
            </a:r>
            <a:endParaRPr lang="en-US" b="1" dirty="0"/>
          </a:p>
          <a:p>
            <a:pPr marL="0" indent="0">
              <a:buNone/>
            </a:pPr>
            <a:r>
              <a:rPr lang="en-GB" dirty="0"/>
              <a:t>Both parents                   402 (30.2)              423(31.8)                825 (62.0)</a:t>
            </a:r>
            <a:endParaRPr lang="en-US" dirty="0"/>
          </a:p>
          <a:p>
            <a:pPr marL="0" indent="0">
              <a:buNone/>
            </a:pPr>
            <a:r>
              <a:rPr lang="en-GB" dirty="0"/>
              <a:t>Father only                       97 (7.3)                 103 (7.7)                 200 (15.0) </a:t>
            </a:r>
            <a:endParaRPr lang="en-US" dirty="0"/>
          </a:p>
          <a:p>
            <a:pPr marL="0" indent="0">
              <a:buNone/>
            </a:pPr>
            <a:r>
              <a:rPr lang="en-GB" dirty="0"/>
              <a:t>Mother only                   103 (7.7)                 147 (11.1)               250 (18.8)</a:t>
            </a:r>
            <a:endParaRPr lang="en-US" dirty="0"/>
          </a:p>
          <a:p>
            <a:pPr marL="0" indent="0">
              <a:buNone/>
            </a:pPr>
            <a:r>
              <a:rPr lang="en-GB" dirty="0"/>
              <a:t>Relation                             37 (2.8)                   19 (1.4)                   56 (4.2)</a:t>
            </a:r>
            <a:endParaRPr lang="en-US" dirty="0"/>
          </a:p>
          <a:p>
            <a:pPr marL="0" indent="0">
              <a:buNone/>
            </a:pPr>
            <a:r>
              <a:rPr lang="en-GB" dirty="0"/>
              <a:t>Orphanage                          5 (0.4)                     3 (0.2)                     8 (0.6)</a:t>
            </a:r>
            <a:endParaRPr lang="en-US" dirty="0"/>
          </a:p>
          <a:p>
            <a:pPr marL="0" indent="0">
              <a:buNone/>
            </a:pPr>
            <a:endParaRPr lang="en-US" dirty="0"/>
          </a:p>
        </p:txBody>
      </p:sp>
    </p:spTree>
    <p:extLst>
      <p:ext uri="{BB962C8B-B14F-4D97-AF65-F5344CB8AC3E}">
        <p14:creationId xmlns:p14="http://schemas.microsoft.com/office/powerpoint/2010/main" val="325912739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896" y="1498636"/>
            <a:ext cx="8833104" cy="4846320"/>
          </a:xfrm>
        </p:spPr>
        <p:txBody>
          <a:bodyPr>
            <a:normAutofit fontScale="77500" lnSpcReduction="20000"/>
          </a:bodyPr>
          <a:lstStyle/>
          <a:p>
            <a:pPr marL="0" indent="0">
              <a:buNone/>
            </a:pPr>
            <a:r>
              <a:rPr lang="en-GB" b="1" dirty="0"/>
              <a:t>Substance                      	Males             	Females         	Total </a:t>
            </a:r>
          </a:p>
          <a:p>
            <a:pPr marL="0" indent="0">
              <a:buNone/>
            </a:pPr>
            <a:r>
              <a:rPr lang="en-GB" b="1" dirty="0"/>
              <a:t>                                         	n (%)               	n (%)                	n (%)</a:t>
            </a:r>
            <a:endParaRPr lang="en-US" dirty="0"/>
          </a:p>
          <a:p>
            <a:pPr marL="0" indent="0">
              <a:buNone/>
            </a:pPr>
            <a:r>
              <a:rPr lang="en-GB" dirty="0" err="1"/>
              <a:t>Kolanuts</a:t>
            </a:r>
            <a:r>
              <a:rPr lang="en-GB" dirty="0"/>
              <a:t>/bitter kola   	43(13.3)         	13 (4.0)             	56 (17.3)</a:t>
            </a:r>
            <a:endParaRPr lang="en-US" dirty="0"/>
          </a:p>
          <a:p>
            <a:pPr marL="0" indent="0">
              <a:buNone/>
            </a:pPr>
            <a:r>
              <a:rPr lang="en-GB" dirty="0"/>
              <a:t>Tobacco/cigarettes      	69 (21.3)         	7 (2.2)             	76 (23.5)     </a:t>
            </a:r>
            <a:endParaRPr lang="en-US" dirty="0"/>
          </a:p>
          <a:p>
            <a:pPr marL="0" indent="0">
              <a:buNone/>
            </a:pPr>
            <a:r>
              <a:rPr lang="en-GB" dirty="0"/>
              <a:t>Alcohol                        	117 (36.1)         	27 (8.3)          	144 (44.4)  </a:t>
            </a:r>
          </a:p>
          <a:p>
            <a:pPr marL="0" indent="0">
              <a:buNone/>
            </a:pPr>
            <a:r>
              <a:rPr lang="en-GB" dirty="0"/>
              <a:t>Inhalants                            -                         	-                            - </a:t>
            </a:r>
            <a:endParaRPr lang="en-US" dirty="0"/>
          </a:p>
          <a:p>
            <a:pPr marL="0" indent="0">
              <a:buNone/>
            </a:pPr>
            <a:r>
              <a:rPr lang="en-GB" dirty="0"/>
              <a:t>Sedatives                      	16 (5.0)          	38 (111.7)           54 (16.7)</a:t>
            </a:r>
            <a:endParaRPr lang="en-US" dirty="0"/>
          </a:p>
          <a:p>
            <a:pPr marL="0" indent="0">
              <a:buNone/>
            </a:pPr>
            <a:r>
              <a:rPr lang="en-GB" dirty="0"/>
              <a:t>Indian hemp               	 21 (6.5)               -                      	21 (6.5)</a:t>
            </a:r>
            <a:endParaRPr lang="en-US" dirty="0"/>
          </a:p>
          <a:p>
            <a:pPr marL="0" indent="0">
              <a:buNone/>
            </a:pPr>
            <a:r>
              <a:rPr lang="en-GB" dirty="0"/>
              <a:t>Cocaine                          	 3 (0.9)                 -                       	3 (0.9)</a:t>
            </a:r>
            <a:endParaRPr lang="en-US" dirty="0"/>
          </a:p>
          <a:p>
            <a:pPr marL="0" indent="0">
              <a:buNone/>
            </a:pPr>
            <a:r>
              <a:rPr lang="en-GB" dirty="0"/>
              <a:t>Heroin                             	 -                           -                           -</a:t>
            </a:r>
            <a:endParaRPr lang="en-US" dirty="0"/>
          </a:p>
          <a:p>
            <a:pPr marL="0" indent="0">
              <a:buNone/>
            </a:pPr>
            <a:r>
              <a:rPr lang="en-GB" dirty="0"/>
              <a:t>LSD                                   	  -</a:t>
            </a:r>
            <a:endParaRPr lang="en-US" dirty="0"/>
          </a:p>
          <a:p>
            <a:pPr marL="0" indent="0">
              <a:buNone/>
            </a:pPr>
            <a:r>
              <a:rPr lang="en-GB" dirty="0"/>
              <a:t>LSD=</a:t>
            </a:r>
            <a:r>
              <a:rPr lang="en-GB" dirty="0" err="1"/>
              <a:t>Lysegic</a:t>
            </a:r>
            <a:r>
              <a:rPr lang="en-GB" dirty="0"/>
              <a:t> diethylamide acid</a:t>
            </a:r>
            <a:endParaRPr lang="en-US" dirty="0"/>
          </a:p>
          <a:p>
            <a:pPr marL="0" indent="0">
              <a:buNone/>
            </a:pPr>
            <a:r>
              <a:rPr lang="en-GB" dirty="0"/>
              <a:t> </a:t>
            </a:r>
            <a:endParaRPr lang="en-US" dirty="0"/>
          </a:p>
          <a:p>
            <a:endParaRPr lang="en-US" dirty="0"/>
          </a:p>
        </p:txBody>
      </p:sp>
      <p:sp>
        <p:nvSpPr>
          <p:cNvPr id="2" name="TextBox 1">
            <a:extLst>
              <a:ext uri="{FF2B5EF4-FFF2-40B4-BE49-F238E27FC236}">
                <a16:creationId xmlns:a16="http://schemas.microsoft.com/office/drawing/2014/main" id="{BB53F555-89D8-4C44-A501-D4EAF8A9BC70}"/>
              </a:ext>
            </a:extLst>
          </p:cNvPr>
          <p:cNvSpPr txBox="1"/>
          <p:nvPr/>
        </p:nvSpPr>
        <p:spPr>
          <a:xfrm>
            <a:off x="841829" y="246743"/>
            <a:ext cx="7503885" cy="954107"/>
          </a:xfrm>
          <a:prstGeom prst="rect">
            <a:avLst/>
          </a:prstGeom>
          <a:noFill/>
        </p:spPr>
        <p:txBody>
          <a:bodyPr wrap="square" rtlCol="0">
            <a:spAutoFit/>
          </a:bodyPr>
          <a:lstStyle/>
          <a:p>
            <a:r>
              <a:rPr lang="en-GB" sz="2800" b="1" dirty="0">
                <a:solidFill>
                  <a:srgbClr val="C00000"/>
                </a:solidFill>
              </a:rPr>
              <a:t>Table 2: Prevalence and Pattern of Substance use among students</a:t>
            </a:r>
          </a:p>
        </p:txBody>
      </p:sp>
    </p:spTree>
    <p:extLst>
      <p:ext uri="{BB962C8B-B14F-4D97-AF65-F5344CB8AC3E}">
        <p14:creationId xmlns:p14="http://schemas.microsoft.com/office/powerpoint/2010/main" val="253094480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888" y="1368027"/>
            <a:ext cx="8641080" cy="4321826"/>
          </a:xfrm>
        </p:spPr>
        <p:txBody>
          <a:bodyPr>
            <a:normAutofit fontScale="85000" lnSpcReduction="10000"/>
          </a:bodyPr>
          <a:lstStyle/>
          <a:p>
            <a:pPr marL="0" indent="0">
              <a:buNone/>
            </a:pPr>
            <a:r>
              <a:rPr lang="en-GB" b="1" dirty="0"/>
              <a:t>Reasons                                                Males                        Females</a:t>
            </a:r>
            <a:endParaRPr lang="en-US" dirty="0"/>
          </a:p>
          <a:p>
            <a:pPr marL="0" indent="0">
              <a:buNone/>
            </a:pPr>
            <a:r>
              <a:rPr lang="en-GB" b="1" dirty="0"/>
              <a:t>                                                                 n (%)                           n (%)     </a:t>
            </a:r>
            <a:endParaRPr lang="en-US" dirty="0"/>
          </a:p>
          <a:p>
            <a:pPr marL="0" indent="0">
              <a:buNone/>
            </a:pPr>
            <a:r>
              <a:rPr lang="en-GB" dirty="0"/>
              <a:t>Peer group pressure                           83 (32.8)                     17 (23.9)</a:t>
            </a:r>
            <a:endParaRPr lang="en-US" dirty="0"/>
          </a:p>
          <a:p>
            <a:pPr marL="0" indent="0">
              <a:buNone/>
            </a:pPr>
            <a:r>
              <a:rPr lang="en-GB" dirty="0"/>
              <a:t>Availability                                            57 (22.5)                       9 (12.7)</a:t>
            </a:r>
            <a:endParaRPr lang="en-US" dirty="0"/>
          </a:p>
          <a:p>
            <a:pPr marL="0" indent="0">
              <a:buNone/>
            </a:pPr>
            <a:r>
              <a:rPr lang="en-GB" dirty="0"/>
              <a:t>Feeling high                                          29 (11.5)                           -</a:t>
            </a:r>
            <a:endParaRPr lang="en-US" dirty="0"/>
          </a:p>
          <a:p>
            <a:pPr marL="0" indent="0">
              <a:buNone/>
            </a:pPr>
            <a:r>
              <a:rPr lang="en-GB" dirty="0"/>
              <a:t>Increase performance                         17 (6.7)                        13 (18.3)</a:t>
            </a:r>
            <a:endParaRPr lang="en-US" dirty="0"/>
          </a:p>
          <a:p>
            <a:pPr marL="0" indent="0">
              <a:buNone/>
            </a:pPr>
            <a:r>
              <a:rPr lang="en-GB" dirty="0"/>
              <a:t>For solving personal problems           25 (9.9)                       21 (29.6) </a:t>
            </a:r>
            <a:endParaRPr lang="en-US" dirty="0"/>
          </a:p>
          <a:p>
            <a:pPr marL="0" indent="0">
              <a:buNone/>
            </a:pPr>
            <a:r>
              <a:rPr lang="en-GB" dirty="0"/>
              <a:t>No obvious reason                                42 (16.6)                     11 (15.5)</a:t>
            </a:r>
            <a:endParaRPr lang="en-US" dirty="0"/>
          </a:p>
          <a:p>
            <a:pPr marL="0" indent="0">
              <a:buNone/>
            </a:pPr>
            <a:r>
              <a:rPr lang="en-GB" dirty="0"/>
              <a:t>Total                                                       253 (100)                      71 (100)</a:t>
            </a:r>
            <a:endParaRPr lang="en-US" dirty="0"/>
          </a:p>
          <a:p>
            <a:endParaRPr lang="en-US" dirty="0"/>
          </a:p>
        </p:txBody>
      </p:sp>
      <p:sp>
        <p:nvSpPr>
          <p:cNvPr id="2" name="TextBox 1">
            <a:extLst>
              <a:ext uri="{FF2B5EF4-FFF2-40B4-BE49-F238E27FC236}">
                <a16:creationId xmlns:a16="http://schemas.microsoft.com/office/drawing/2014/main" id="{41094C29-8FD9-46F3-B4FF-FB698FC8CAC7}"/>
              </a:ext>
            </a:extLst>
          </p:cNvPr>
          <p:cNvSpPr txBox="1"/>
          <p:nvPr/>
        </p:nvSpPr>
        <p:spPr>
          <a:xfrm>
            <a:off x="711200" y="261257"/>
            <a:ext cx="7561943" cy="523220"/>
          </a:xfrm>
          <a:prstGeom prst="rect">
            <a:avLst/>
          </a:prstGeom>
          <a:noFill/>
        </p:spPr>
        <p:txBody>
          <a:bodyPr wrap="square" rtlCol="0">
            <a:spAutoFit/>
          </a:bodyPr>
          <a:lstStyle/>
          <a:p>
            <a:r>
              <a:rPr lang="en-GB" sz="2800" b="1" dirty="0">
                <a:solidFill>
                  <a:srgbClr val="C00000"/>
                </a:solidFill>
              </a:rPr>
              <a:t>Table 3: Reasons for using the substances (drugs)</a:t>
            </a:r>
            <a:endParaRPr lang="en-US" sz="2800" dirty="0">
              <a:solidFill>
                <a:srgbClr val="C00000"/>
              </a:solidFill>
            </a:endParaRPr>
          </a:p>
        </p:txBody>
      </p:sp>
    </p:spTree>
    <p:extLst>
      <p:ext uri="{BB962C8B-B14F-4D97-AF65-F5344CB8AC3E}">
        <p14:creationId xmlns:p14="http://schemas.microsoft.com/office/powerpoint/2010/main" val="192974222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472" y="1985735"/>
            <a:ext cx="8449056" cy="4636008"/>
          </a:xfrm>
        </p:spPr>
        <p:txBody>
          <a:bodyPr>
            <a:normAutofit fontScale="92500"/>
          </a:bodyPr>
          <a:lstStyle/>
          <a:p>
            <a:pPr marL="0" indent="0">
              <a:buNone/>
            </a:pPr>
            <a:endParaRPr lang="en-US" dirty="0"/>
          </a:p>
          <a:p>
            <a:pPr marL="0" indent="0">
              <a:buNone/>
            </a:pPr>
            <a:r>
              <a:rPr lang="en-GB" b="1" dirty="0"/>
              <a:t>Variables                           Odd Ratio (95% CI)                 P-value</a:t>
            </a:r>
            <a:endParaRPr lang="en-US" dirty="0"/>
          </a:p>
          <a:p>
            <a:pPr marL="0" indent="0">
              <a:buNone/>
            </a:pPr>
            <a:r>
              <a:rPr lang="en-GB" dirty="0"/>
              <a:t>Age                                      0.517 (1.023-2.331)                0.234</a:t>
            </a:r>
            <a:endParaRPr lang="en-US" dirty="0"/>
          </a:p>
          <a:p>
            <a:pPr marL="0" indent="0">
              <a:buNone/>
            </a:pPr>
            <a:r>
              <a:rPr lang="en-GB" dirty="0"/>
              <a:t>Sex                                       3.982 (0.241-0.506)                0.011*</a:t>
            </a:r>
            <a:endParaRPr lang="en-US" dirty="0"/>
          </a:p>
          <a:p>
            <a:pPr marL="0" indent="0">
              <a:buNone/>
            </a:pPr>
            <a:r>
              <a:rPr lang="en-GB" dirty="0"/>
              <a:t>Year of study                      0.413 (0.565-1.347)                0.962</a:t>
            </a:r>
            <a:endParaRPr lang="en-US" dirty="0"/>
          </a:p>
          <a:p>
            <a:pPr marL="0" indent="0">
              <a:buNone/>
            </a:pPr>
            <a:r>
              <a:rPr lang="en-GB" dirty="0"/>
              <a:t>Family Type                        0.505 (0.549-1.33)                  0.001*</a:t>
            </a:r>
            <a:endParaRPr lang="en-US" dirty="0"/>
          </a:p>
          <a:p>
            <a:pPr marL="0" indent="0">
              <a:buNone/>
            </a:pPr>
            <a:r>
              <a:rPr lang="en-GB" dirty="0"/>
              <a:t>Upbringing                          2.417 (0.117-0.394)                0.025*</a:t>
            </a:r>
            <a:endParaRPr lang="en-US" dirty="0"/>
          </a:p>
          <a:p>
            <a:pPr marL="0" indent="0">
              <a:buNone/>
            </a:pPr>
            <a:r>
              <a:rPr lang="en-GB" dirty="0"/>
              <a:t>*statistical significant</a:t>
            </a:r>
            <a:endParaRPr lang="en-US" dirty="0"/>
          </a:p>
          <a:p>
            <a:endParaRPr lang="en-US" dirty="0"/>
          </a:p>
        </p:txBody>
      </p:sp>
      <p:sp>
        <p:nvSpPr>
          <p:cNvPr id="2" name="TextBox 1">
            <a:extLst>
              <a:ext uri="{FF2B5EF4-FFF2-40B4-BE49-F238E27FC236}">
                <a16:creationId xmlns:a16="http://schemas.microsoft.com/office/drawing/2014/main" id="{3B929132-6D98-4499-BBDB-267162BE3F2E}"/>
              </a:ext>
            </a:extLst>
          </p:cNvPr>
          <p:cNvSpPr txBox="1"/>
          <p:nvPr/>
        </p:nvSpPr>
        <p:spPr>
          <a:xfrm>
            <a:off x="464457" y="246743"/>
            <a:ext cx="8040914" cy="1384995"/>
          </a:xfrm>
          <a:prstGeom prst="rect">
            <a:avLst/>
          </a:prstGeom>
          <a:noFill/>
        </p:spPr>
        <p:txBody>
          <a:bodyPr wrap="square" rtlCol="0">
            <a:spAutoFit/>
          </a:bodyPr>
          <a:lstStyle/>
          <a:p>
            <a:r>
              <a:rPr lang="en-GB" sz="2800" b="1" dirty="0">
                <a:solidFill>
                  <a:srgbClr val="C00000"/>
                </a:solidFill>
              </a:rPr>
              <a:t>Table 4: Logistic Regression of substance use with sociodemographic characteristics of students as independent variables.</a:t>
            </a:r>
          </a:p>
        </p:txBody>
      </p:sp>
    </p:spTree>
    <p:extLst>
      <p:ext uri="{BB962C8B-B14F-4D97-AF65-F5344CB8AC3E}">
        <p14:creationId xmlns:p14="http://schemas.microsoft.com/office/powerpoint/2010/main" val="145874567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1885" y="813707"/>
            <a:ext cx="8157029" cy="5565775"/>
          </a:xfrm>
        </p:spPr>
        <p:txBody>
          <a:bodyPr>
            <a:noAutofit/>
          </a:bodyPr>
          <a:lstStyle/>
          <a:p>
            <a:pPr>
              <a:buFont typeface="Wingdings" panose="05000000000000000000" pitchFamily="2" charset="2"/>
              <a:buChar char="§"/>
            </a:pPr>
            <a:r>
              <a:rPr lang="en-US" dirty="0"/>
              <a:t>I also investigated the commercial motorcycle operators in Akwa Ibom State, for use of alcohol and other substances of abuse. </a:t>
            </a:r>
          </a:p>
          <a:p>
            <a:pPr>
              <a:buFont typeface="Wingdings" panose="05000000000000000000" pitchFamily="2" charset="2"/>
              <a:buChar char="§"/>
            </a:pPr>
            <a:endParaRPr lang="en-US" dirty="0"/>
          </a:p>
          <a:p>
            <a:pPr>
              <a:buFont typeface="Wingdings" panose="05000000000000000000" pitchFamily="2" charset="2"/>
              <a:buChar char="§"/>
            </a:pPr>
            <a:r>
              <a:rPr lang="en-US" dirty="0"/>
              <a:t>This was to increase awareness for purposes of reducing the high incidence of morbidity and mortality often associated with commercial motorcycling. </a:t>
            </a:r>
          </a:p>
          <a:p>
            <a:pPr>
              <a:buFont typeface="Wingdings" panose="05000000000000000000" pitchFamily="2" charset="2"/>
              <a:buChar char="§"/>
            </a:pPr>
            <a:endParaRPr lang="en-US" dirty="0"/>
          </a:p>
          <a:p>
            <a:pPr>
              <a:buFont typeface="Wingdings" panose="05000000000000000000" pitchFamily="2" charset="2"/>
              <a:buChar char="§"/>
            </a:pPr>
            <a:r>
              <a:rPr lang="en-US" dirty="0"/>
              <a:t>The commercial motorcycling business has come to stay </a:t>
            </a:r>
            <a:r>
              <a:rPr lang="en-GB" dirty="0"/>
              <a:t>in Nigeria for several reasons, including, the poor state of Nigerian roads, poverty and unemployment. </a:t>
            </a:r>
            <a:endParaRPr lang="en-US" dirty="0"/>
          </a:p>
        </p:txBody>
      </p:sp>
    </p:spTree>
    <p:extLst>
      <p:ext uri="{BB962C8B-B14F-4D97-AF65-F5344CB8AC3E}">
        <p14:creationId xmlns:p14="http://schemas.microsoft.com/office/powerpoint/2010/main" val="196683117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CE64-FCCD-481E-81E8-E0165D7A11FA}"/>
              </a:ext>
            </a:extLst>
          </p:cNvPr>
          <p:cNvPicPr>
            <a:picLocks noChangeAspect="1"/>
          </p:cNvPicPr>
          <p:nvPr/>
        </p:nvPicPr>
        <p:blipFill rotWithShape="1">
          <a:blip r:embed="rId2"/>
          <a:srcRect t="22321" r="16561" b="5397"/>
          <a:stretch/>
        </p:blipFill>
        <p:spPr>
          <a:xfrm flipV="1">
            <a:off x="-1" y="0"/>
            <a:ext cx="9144001" cy="3429000"/>
          </a:xfrm>
          <a:prstGeom prst="rect">
            <a:avLst/>
          </a:prstGeom>
        </p:spPr>
      </p:pic>
      <p:pic>
        <p:nvPicPr>
          <p:cNvPr id="5" name="Picture 4">
            <a:extLst>
              <a:ext uri="{FF2B5EF4-FFF2-40B4-BE49-F238E27FC236}">
                <a16:creationId xmlns:a16="http://schemas.microsoft.com/office/drawing/2014/main" id="{140590AB-DBB3-4010-B18A-7830FCC9A9BE}"/>
              </a:ext>
            </a:extLst>
          </p:cNvPr>
          <p:cNvPicPr>
            <a:picLocks noChangeAspect="1"/>
          </p:cNvPicPr>
          <p:nvPr/>
        </p:nvPicPr>
        <p:blipFill rotWithShape="1">
          <a:blip r:embed="rId2"/>
          <a:srcRect t="48549" b="5397"/>
          <a:stretch/>
        </p:blipFill>
        <p:spPr>
          <a:xfrm rot="10800000" flipV="1">
            <a:off x="-1" y="3906983"/>
            <a:ext cx="9144001" cy="2951018"/>
          </a:xfrm>
          <a:prstGeom prst="rect">
            <a:avLst/>
          </a:prstGeom>
        </p:spPr>
      </p:pic>
      <p:sp>
        <p:nvSpPr>
          <p:cNvPr id="3" name="TextBox 2">
            <a:extLst>
              <a:ext uri="{FF2B5EF4-FFF2-40B4-BE49-F238E27FC236}">
                <a16:creationId xmlns:a16="http://schemas.microsoft.com/office/drawing/2014/main" id="{E5B47D26-EA3F-4D4E-AD25-EC6CCB24160E}"/>
              </a:ext>
            </a:extLst>
          </p:cNvPr>
          <p:cNvSpPr txBox="1"/>
          <p:nvPr/>
        </p:nvSpPr>
        <p:spPr>
          <a:xfrm>
            <a:off x="406400" y="831226"/>
            <a:ext cx="8331200" cy="5478423"/>
          </a:xfrm>
          <a:prstGeom prst="rect">
            <a:avLst/>
          </a:prstGeom>
          <a:noFill/>
        </p:spPr>
        <p:txBody>
          <a:bodyPr wrap="square">
            <a:spAutoFit/>
          </a:bodyPr>
          <a:lstStyle/>
          <a:p>
            <a:pPr marL="285750" indent="-285750">
              <a:buFont typeface="Wingdings" panose="05000000000000000000" pitchFamily="2" charset="2"/>
              <a:buChar char="§"/>
            </a:pPr>
            <a:r>
              <a:rPr lang="en-GB" sz="2500" dirty="0">
                <a:latin typeface="Tahoma" panose="020B0604030504040204" pitchFamily="34" charset="0"/>
                <a:ea typeface="Tahoma" panose="020B0604030504040204" pitchFamily="34" charset="0"/>
                <a:cs typeface="Tahoma" panose="020B0604030504040204" pitchFamily="34" charset="0"/>
              </a:rPr>
              <a:t>The trade is very popular and widely patronized in all nooks and crannies in Nigeria, including the urban cities. </a:t>
            </a:r>
          </a:p>
          <a:p>
            <a:pPr marL="285750" indent="-285750">
              <a:buFont typeface="Wingdings" panose="05000000000000000000" pitchFamily="2" charset="2"/>
              <a:buChar char="§"/>
            </a:pPr>
            <a:endParaRPr lang="en-GB" sz="25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GB" sz="2500" dirty="0">
                <a:latin typeface="Tahoma" panose="020B0604030504040204" pitchFamily="34" charset="0"/>
                <a:ea typeface="Tahoma" panose="020B0604030504040204" pitchFamily="34" charset="0"/>
                <a:cs typeface="Tahoma" panose="020B0604030504040204" pitchFamily="34" charset="0"/>
              </a:rPr>
              <a:t>Being an all-comer affair, one does not need to undergo any apprenticeship or have certain educational qualifications, before joining the trade. </a:t>
            </a:r>
          </a:p>
          <a:p>
            <a:pPr marL="285750" indent="-285750">
              <a:buFont typeface="Wingdings" panose="05000000000000000000" pitchFamily="2" charset="2"/>
              <a:buChar char="§"/>
            </a:pPr>
            <a:endParaRPr lang="en-GB" sz="25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GB" sz="2500" dirty="0">
                <a:latin typeface="Tahoma" panose="020B0604030504040204" pitchFamily="34" charset="0"/>
                <a:ea typeface="Tahoma" panose="020B0604030504040204" pitchFamily="34" charset="0"/>
                <a:cs typeface="Tahoma" panose="020B0604030504040204" pitchFamily="34" charset="0"/>
              </a:rPr>
              <a:t>The non-regulation of the business seems to attract more people and competition for passengers. In order to stay long hours for more proceeds, a lot the operators take to using drugs, thereby exposing them and general public to hazard, and sometimes leading to loss of life. </a:t>
            </a:r>
            <a:endParaRPr lang="en-US" sz="25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910751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35D6A-D491-4204-875F-2E35EE2C3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581890" y="318656"/>
            <a:ext cx="8091055" cy="6234544"/>
          </a:xfrm>
          <a:solidFill>
            <a:schemeClr val="bg1"/>
          </a:solidFill>
        </p:spPr>
        <p:txBody>
          <a:bodyPr>
            <a:normAutofit/>
          </a:bodyPr>
          <a:lstStyle/>
          <a:p>
            <a:pPr marL="0" indent="0" algn="ctr">
              <a:buNone/>
            </a:pPr>
            <a:r>
              <a:rPr lang="en-US" sz="2400" b="1" i="1" dirty="0">
                <a:solidFill>
                  <a:srgbClr val="C00000"/>
                </a:solidFill>
                <a:latin typeface="Tahoma" panose="020B0604030504040204" pitchFamily="34" charset="0"/>
                <a:ea typeface="Tahoma" panose="020B0604030504040204" pitchFamily="34" charset="0"/>
                <a:cs typeface="Tahoma" panose="020B0604030504040204" pitchFamily="34" charset="0"/>
              </a:rPr>
              <a:t>Alcohol /Psychoactive Substance Use and influence among commercial Motorcycle Operators in Uyo, Akwa Ibom State, Nigeria</a:t>
            </a:r>
            <a:r>
              <a:rPr lang="en-GB" sz="2400"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GB" sz="2400" b="1" i="1" dirty="0" err="1">
                <a:solidFill>
                  <a:srgbClr val="C00000"/>
                </a:solidFill>
                <a:latin typeface="Tahoma" panose="020B0604030504040204" pitchFamily="34" charset="0"/>
                <a:ea typeface="Tahoma" panose="020B0604030504040204" pitchFamily="34" charset="0"/>
                <a:cs typeface="Tahoma" panose="020B0604030504040204" pitchFamily="34" charset="0"/>
              </a:rPr>
              <a:t>Abasiubong</a:t>
            </a:r>
            <a:r>
              <a:rPr lang="en-GB" sz="2400" b="1" i="1" dirty="0">
                <a:solidFill>
                  <a:srgbClr val="C00000"/>
                </a:solidFill>
                <a:latin typeface="Tahoma" panose="020B0604030504040204" pitchFamily="34" charset="0"/>
                <a:ea typeface="Tahoma" panose="020B0604030504040204" pitchFamily="34" charset="0"/>
                <a:cs typeface="Tahoma" panose="020B0604030504040204" pitchFamily="34" charset="0"/>
              </a:rPr>
              <a:t>, et al., 2007).</a:t>
            </a:r>
          </a:p>
          <a:p>
            <a:pPr marL="0" indent="0" algn="ctr">
              <a:buNone/>
            </a:pPr>
            <a:endParaRPr lang="en-US" sz="2400" i="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Two thousand, two hundred and</a:t>
            </a:r>
            <a:r>
              <a:rPr lang="en-US" sz="2400" dirty="0">
                <a:latin typeface="Tahoma" panose="020B0604030504040204" pitchFamily="34" charset="0"/>
                <a:ea typeface="Tahoma" panose="020B0604030504040204" pitchFamily="34" charset="0"/>
                <a:cs typeface="Tahoma" panose="020B0604030504040204" pitchFamily="34" charset="0"/>
              </a:rPr>
              <a:t> eight</a:t>
            </a:r>
            <a:r>
              <a:rPr lang="en-GB" sz="2400" dirty="0">
                <a:latin typeface="Tahoma" panose="020B0604030504040204" pitchFamily="34" charset="0"/>
                <a:ea typeface="Tahoma" panose="020B0604030504040204" pitchFamily="34" charset="0"/>
                <a:cs typeface="Tahoma" panose="020B0604030504040204" pitchFamily="34" charset="0"/>
              </a:rPr>
              <a:t> Commercial Motorcycle Operators were randomly recruited and screened for the use of alcohol and other substances of abuse using a modified form of the World Health Organization (WHO) guidelines for substance use survey.  </a:t>
            </a:r>
          </a:p>
          <a:p>
            <a:pPr algn="just">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Majority of the operators were below 50 years of age. The mean age was 31.7 ± 3.1 years. A total of 1,779 (80.6) operators used more than one substance and only 429 (19.4) were non-users.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794386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315" y="838028"/>
            <a:ext cx="8113485" cy="5432143"/>
          </a:xfrm>
        </p:spPr>
        <p:txBody>
          <a:bodyPr>
            <a:normAutofit lnSpcReduction="10000"/>
          </a:bodyPr>
          <a:lstStyle/>
          <a:p>
            <a:pPr algn="just">
              <a:lnSpc>
                <a:spcPct val="100000"/>
              </a:lnSpc>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Further breakdown of the results showed variable patterns and prevalence of use of these substances; 342 (19.2%) used both </a:t>
            </a:r>
            <a:r>
              <a:rPr lang="en-GB" sz="2400" dirty="0" err="1">
                <a:latin typeface="Tahoma" panose="020B0604030504040204" pitchFamily="34" charset="0"/>
                <a:ea typeface="Tahoma" panose="020B0604030504040204" pitchFamily="34" charset="0"/>
                <a:cs typeface="Tahoma" panose="020B0604030504040204" pitchFamily="34" charset="0"/>
              </a:rPr>
              <a:t>kolanuts</a:t>
            </a:r>
            <a:r>
              <a:rPr lang="en-GB" sz="2400" dirty="0">
                <a:latin typeface="Tahoma" panose="020B0604030504040204" pitchFamily="34" charset="0"/>
                <a:ea typeface="Tahoma" panose="020B0604030504040204" pitchFamily="34" charset="0"/>
                <a:cs typeface="Tahoma" panose="020B0604030504040204" pitchFamily="34" charset="0"/>
              </a:rPr>
              <a:t> and bitter kola, 257 (14.4%) used coffee, 316 (17.8%) snuff/tobacco and cigarettes, 482 (27.1%) used alcohol in the form of palm wine, local gin beer, liquor, etc. </a:t>
            </a:r>
          </a:p>
          <a:p>
            <a:pPr algn="just">
              <a:lnSpc>
                <a:spcPct val="100000"/>
              </a:lnSpc>
              <a:spcBef>
                <a:spcPts val="0"/>
              </a:spcBef>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lnSpc>
                <a:spcPct val="100000"/>
              </a:lnSpc>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A total of 382 (21.5%) used more potent or habit-forming substances,309 (17.4%) used Indian Hemp, 51 (2.9%) used Cocaine and 22 (1.2%) used Opiates including Heroin, Cough syrup and Tramadol. Majority, 1097 (49. 7%) of the Operators had no other job than commercial motorcycling, 333 (15.1%) combined the business with the farming, 461 (20.9%) with trading, while 409 (18.5%) Operators were civil or public servants.</a:t>
            </a: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402667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90E737-4CCF-46F1-8A22-FCB37B5B7F8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15149" r="20705" b="31328"/>
          <a:stretch/>
        </p:blipFill>
        <p:spPr>
          <a:xfrm>
            <a:off x="5884606" y="2461542"/>
            <a:ext cx="3082413" cy="3494679"/>
          </a:xfrm>
          <a:prstGeom prst="rect">
            <a:avLst/>
          </a:prstGeom>
          <a:ln w="88900" cap="sq" cmpd="thickThin">
            <a:solidFill>
              <a:srgbClr val="000000"/>
            </a:solidFill>
            <a:prstDash val="solid"/>
            <a:miter lim="800000"/>
          </a:ln>
          <a:effectLst>
            <a:innerShdw blurRad="76200">
              <a:srgbClr val="000000"/>
            </a:innerShdw>
          </a:effectLst>
        </p:spPr>
      </p:pic>
      <p:sp>
        <p:nvSpPr>
          <p:cNvPr id="11" name="Rectangle 10">
            <a:extLst>
              <a:ext uri="{FF2B5EF4-FFF2-40B4-BE49-F238E27FC236}">
                <a16:creationId xmlns:a16="http://schemas.microsoft.com/office/drawing/2014/main" id="{6840F33D-5FED-4011-89DB-7D7CD4286FDF}"/>
              </a:ext>
            </a:extLst>
          </p:cNvPr>
          <p:cNvSpPr/>
          <p:nvPr/>
        </p:nvSpPr>
        <p:spPr>
          <a:xfrm>
            <a:off x="5781367" y="6119336"/>
            <a:ext cx="3300181" cy="738664"/>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2100" dirty="0">
                <a:solidFill>
                  <a:schemeClr val="bg1"/>
                </a:solidFill>
                <a:effectLst/>
                <a:latin typeface="Futura BdCn BT" panose="020B0706020204020204" pitchFamily="34" charset="0"/>
                <a:ea typeface="Tahoma" panose="020B0604030504040204" pitchFamily="34" charset="0"/>
              </a:rPr>
              <a:t>PROFESSOR FESTUS UDO BASSEY </a:t>
            </a:r>
          </a:p>
          <a:p>
            <a:pPr algn="ctr"/>
            <a:r>
              <a:rPr lang="en-GB" sz="2100" dirty="0">
                <a:solidFill>
                  <a:schemeClr val="bg1"/>
                </a:solidFill>
                <a:effectLst/>
                <a:latin typeface="Futura BdCn BT" panose="020B0706020204020204" pitchFamily="34" charset="0"/>
                <a:ea typeface="Tahoma" panose="020B0604030504040204" pitchFamily="34" charset="0"/>
              </a:rPr>
              <a:t>ABASIUBONG</a:t>
            </a:r>
            <a:endParaRPr lang="en-US" sz="2100" dirty="0">
              <a:solidFill>
                <a:schemeClr val="bg1"/>
              </a:solidFill>
              <a:latin typeface="Futura BdCn BT" panose="020B0706020204020204" pitchFamily="34" charset="0"/>
            </a:endParaRPr>
          </a:p>
        </p:txBody>
      </p:sp>
      <p:sp>
        <p:nvSpPr>
          <p:cNvPr id="12" name="Rectangle 11">
            <a:extLst>
              <a:ext uri="{FF2B5EF4-FFF2-40B4-BE49-F238E27FC236}">
                <a16:creationId xmlns:a16="http://schemas.microsoft.com/office/drawing/2014/main" id="{B179E0BD-BCB5-49DF-B696-C2A9C4592352}"/>
              </a:ext>
            </a:extLst>
          </p:cNvPr>
          <p:cNvSpPr/>
          <p:nvPr/>
        </p:nvSpPr>
        <p:spPr>
          <a:xfrm>
            <a:off x="0" y="0"/>
            <a:ext cx="9144000" cy="2123658"/>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NIGERIA, A SANELY INSANE SOCIETY. WHO IS NOT INSANE?</a:t>
            </a:r>
          </a:p>
        </p:txBody>
      </p:sp>
      <p:sp>
        <p:nvSpPr>
          <p:cNvPr id="13" name="TextBox 12">
            <a:extLst>
              <a:ext uri="{FF2B5EF4-FFF2-40B4-BE49-F238E27FC236}">
                <a16:creationId xmlns:a16="http://schemas.microsoft.com/office/drawing/2014/main" id="{5D1D4635-6E71-46CA-B4E0-B91EEB0DB49F}"/>
              </a:ext>
            </a:extLst>
          </p:cNvPr>
          <p:cNvSpPr txBox="1"/>
          <p:nvPr/>
        </p:nvSpPr>
        <p:spPr>
          <a:xfrm>
            <a:off x="1202907" y="4850827"/>
            <a:ext cx="3526970" cy="70788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dirty="0">
                <a:solidFill>
                  <a:schemeClr val="bg1"/>
                </a:solidFill>
                <a:latin typeface="Arial Rounded MT Bold" panose="020F0704030504030204" pitchFamily="34" charset="0"/>
              </a:rPr>
              <a:t>INAUGURAL LECTURE </a:t>
            </a:r>
          </a:p>
          <a:p>
            <a:pPr algn="ctr"/>
            <a:r>
              <a:rPr lang="en-US" sz="1200" dirty="0">
                <a:solidFill>
                  <a:schemeClr val="bg1"/>
                </a:solidFill>
                <a:latin typeface="Arial Rounded MT Bold" panose="020F0704030504030204" pitchFamily="34" charset="0"/>
              </a:rPr>
              <a:t>OF THE</a:t>
            </a:r>
            <a:r>
              <a:rPr lang="en-US" sz="2000" dirty="0">
                <a:solidFill>
                  <a:schemeClr val="bg1"/>
                </a:solidFill>
                <a:latin typeface="Arial Rounded MT Bold" panose="020F0704030504030204" pitchFamily="34" charset="0"/>
              </a:rPr>
              <a:t> UNIVERSITY OF UYO</a:t>
            </a:r>
          </a:p>
        </p:txBody>
      </p:sp>
      <p:pic>
        <p:nvPicPr>
          <p:cNvPr id="14" name="Picture 13">
            <a:extLst>
              <a:ext uri="{FF2B5EF4-FFF2-40B4-BE49-F238E27FC236}">
                <a16:creationId xmlns:a16="http://schemas.microsoft.com/office/drawing/2014/main" id="{CD8FF458-65BE-44EE-B2F2-EE192A9B2C4F}"/>
              </a:ext>
            </a:extLst>
          </p:cNvPr>
          <p:cNvPicPr>
            <a:picLocks noChangeAspect="1"/>
          </p:cNvPicPr>
          <p:nvPr/>
        </p:nvPicPr>
        <p:blipFill rotWithShape="1">
          <a:blip r:embed="rId4"/>
          <a:srcRect l="26255" t="38131" r="20071" b="10032"/>
          <a:stretch/>
        </p:blipFill>
        <p:spPr>
          <a:xfrm>
            <a:off x="2223223" y="3429000"/>
            <a:ext cx="1486338" cy="143544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8441174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975" y="971332"/>
            <a:ext cx="8292882" cy="5458495"/>
          </a:xfrm>
        </p:spPr>
        <p:txBody>
          <a:bodyPr>
            <a:normAutofit fontScale="85000" lnSpcReduction="20000"/>
          </a:bodyPr>
          <a:lstStyle/>
          <a:p>
            <a:pPr algn="just">
              <a:lnSpc>
                <a:spcPct val="110000"/>
              </a:lnSpc>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Operators also volunteered various reasons for indulging in substances.  Majority, 520 (29.2%) used substances to stay long hours on the road for more returns (increased performance), 311 (17.5%) used substances because of the availability, 236 (13.3%) because of un/underemployment, 246 (13.8%) peer pressure, 268 (15.1%) to feel high, 93 (5.2%) out of curiosity, while 105 (5.9%) had no obvious reason to use substances. </a:t>
            </a:r>
          </a:p>
          <a:p>
            <a:pPr algn="just">
              <a:lnSpc>
                <a:spcPct val="110000"/>
              </a:lnSpc>
              <a:spcBef>
                <a:spcPts val="0"/>
              </a:spcBef>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0"/>
              </a:spcBef>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It was discovered that traffic offences and accidents were common among those using either alcohol, cannabis or both. </a:t>
            </a:r>
          </a:p>
          <a:p>
            <a:pPr algn="just">
              <a:lnSpc>
                <a:spcPct val="110000"/>
              </a:lnSpc>
              <a:spcBef>
                <a:spcPts val="0"/>
              </a:spcBef>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0"/>
              </a:spcBef>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Many of them had no knowledge of the harmful effects of these substances. </a:t>
            </a:r>
          </a:p>
          <a:p>
            <a:pPr algn="just">
              <a:lnSpc>
                <a:spcPct val="110000"/>
              </a:lnSpc>
              <a:spcBef>
                <a:spcPts val="0"/>
              </a:spcBef>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0"/>
              </a:spcBef>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Therefore, greater attention must be focused on this group of individuals to increase awareness so as to rid the society of the menace associated with drug use or abuse.</a:t>
            </a:r>
            <a:endParaRPr lang="en-US" sz="2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08564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1591093"/>
            <a:ext cx="8595360" cy="4901184"/>
          </a:xfrm>
        </p:spPr>
        <p:txBody>
          <a:bodyPr>
            <a:normAutofit fontScale="85000" lnSpcReduction="20000"/>
          </a:bodyPr>
          <a:lstStyle/>
          <a:p>
            <a:pPr marL="0" indent="0">
              <a:buNone/>
            </a:pPr>
            <a:r>
              <a:rPr lang="en-GB" b="1" dirty="0"/>
              <a:t>Variables		                 Number	      Percentage</a:t>
            </a:r>
            <a:endParaRPr lang="en-US" dirty="0"/>
          </a:p>
          <a:p>
            <a:pPr marL="0" indent="0">
              <a:buNone/>
            </a:pPr>
            <a:r>
              <a:rPr lang="en-GB" b="1" dirty="0"/>
              <a:t>Age (years):							</a:t>
            </a:r>
            <a:endParaRPr lang="en-US" dirty="0"/>
          </a:p>
          <a:p>
            <a:pPr marL="0" indent="0">
              <a:buNone/>
            </a:pPr>
            <a:r>
              <a:rPr lang="en-GB" dirty="0"/>
              <a:t>≤20			                    71		             3.2</a:t>
            </a:r>
            <a:endParaRPr lang="en-US" dirty="0"/>
          </a:p>
          <a:p>
            <a:pPr marL="0" indent="0">
              <a:buNone/>
            </a:pPr>
            <a:r>
              <a:rPr lang="en-GB" dirty="0"/>
              <a:t>20-29				     1282	            58.1</a:t>
            </a:r>
            <a:endParaRPr lang="en-US" dirty="0"/>
          </a:p>
          <a:p>
            <a:pPr marL="0" indent="0">
              <a:buNone/>
            </a:pPr>
            <a:r>
              <a:rPr lang="en-GB" dirty="0"/>
              <a:t>30-39				      497		            22.5</a:t>
            </a:r>
            <a:endParaRPr lang="en-US" dirty="0"/>
          </a:p>
          <a:p>
            <a:pPr marL="0" indent="0">
              <a:buNone/>
            </a:pPr>
            <a:r>
              <a:rPr lang="en-GB" dirty="0"/>
              <a:t>40-49				      315	                         14.3</a:t>
            </a:r>
            <a:endParaRPr lang="en-US" dirty="0"/>
          </a:p>
          <a:p>
            <a:pPr marL="0" indent="0">
              <a:buNone/>
            </a:pPr>
            <a:r>
              <a:rPr lang="en-GB" dirty="0"/>
              <a:t>≥50				        43	                          1.9</a:t>
            </a:r>
          </a:p>
          <a:p>
            <a:pPr marL="0" indent="0">
              <a:buNone/>
            </a:pPr>
            <a:r>
              <a:rPr lang="en-GB" b="1" dirty="0"/>
              <a:t>Educational level:						</a:t>
            </a:r>
            <a:endParaRPr lang="en-US" dirty="0"/>
          </a:p>
          <a:p>
            <a:pPr marL="0" indent="0">
              <a:buNone/>
            </a:pPr>
            <a:r>
              <a:rPr lang="en-GB" dirty="0"/>
              <a:t>No formal education	        	        169	            7.7</a:t>
            </a:r>
            <a:endParaRPr lang="en-US" dirty="0"/>
          </a:p>
          <a:p>
            <a:pPr marL="0" indent="0">
              <a:buNone/>
            </a:pPr>
            <a:r>
              <a:rPr lang="en-GB" dirty="0"/>
              <a:t>Primary school		        639	           28.9	</a:t>
            </a:r>
            <a:endParaRPr lang="en-US" dirty="0"/>
          </a:p>
          <a:p>
            <a:pPr marL="0" indent="0">
              <a:buNone/>
            </a:pPr>
            <a:r>
              <a:rPr lang="en-GB" dirty="0"/>
              <a:t>Secondary school		       1137	           51.5	</a:t>
            </a:r>
            <a:endParaRPr lang="en-US" dirty="0"/>
          </a:p>
          <a:p>
            <a:pPr marL="0" indent="0">
              <a:buNone/>
            </a:pPr>
            <a:r>
              <a:rPr lang="en-GB" dirty="0"/>
              <a:t>Post-Secondary school	         263	           11.9 				</a:t>
            </a:r>
            <a:endParaRPr lang="en-US" dirty="0"/>
          </a:p>
        </p:txBody>
      </p:sp>
      <p:sp>
        <p:nvSpPr>
          <p:cNvPr id="2" name="TextBox 1">
            <a:extLst>
              <a:ext uri="{FF2B5EF4-FFF2-40B4-BE49-F238E27FC236}">
                <a16:creationId xmlns:a16="http://schemas.microsoft.com/office/drawing/2014/main" id="{E4AC4E4E-EA8A-40BB-9229-B8F1408B856B}"/>
              </a:ext>
            </a:extLst>
          </p:cNvPr>
          <p:cNvSpPr txBox="1"/>
          <p:nvPr/>
        </p:nvSpPr>
        <p:spPr>
          <a:xfrm>
            <a:off x="420914" y="217714"/>
            <a:ext cx="8485341" cy="1200329"/>
          </a:xfrm>
          <a:prstGeom prst="rect">
            <a:avLst/>
          </a:prstGeom>
          <a:noFill/>
        </p:spPr>
        <p:txBody>
          <a:bodyPr wrap="square" rtlCol="0">
            <a:spAutoFit/>
          </a:bodyPr>
          <a:lstStyle/>
          <a:p>
            <a:pPr marL="0" indent="0" algn="ctr">
              <a:buNone/>
            </a:pPr>
            <a:r>
              <a:rPr lang="en-GB" sz="2400" b="1" dirty="0">
                <a:solidFill>
                  <a:srgbClr val="C00000"/>
                </a:solidFill>
              </a:rPr>
              <a:t>SUMMARY OF THE FINDINGS:</a:t>
            </a:r>
            <a:endParaRPr lang="en-US" sz="2400" dirty="0">
              <a:solidFill>
                <a:srgbClr val="C00000"/>
              </a:solidFill>
            </a:endParaRPr>
          </a:p>
          <a:p>
            <a:pPr marL="0" indent="0" algn="ctr">
              <a:buNone/>
            </a:pPr>
            <a:r>
              <a:rPr lang="en-GB" sz="2400" b="1" dirty="0">
                <a:solidFill>
                  <a:srgbClr val="C00000"/>
                </a:solidFill>
              </a:rPr>
              <a:t>Table 5: Sociodemographic characteristics of the Commercial motorcycle operators</a:t>
            </a:r>
            <a:endParaRPr lang="en-US" sz="2400" dirty="0"/>
          </a:p>
        </p:txBody>
      </p:sp>
    </p:spTree>
    <p:extLst>
      <p:ext uri="{BB962C8B-B14F-4D97-AF65-F5344CB8AC3E}">
        <p14:creationId xmlns:p14="http://schemas.microsoft.com/office/powerpoint/2010/main" val="3319469330"/>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748" y="1190172"/>
            <a:ext cx="8604504" cy="5500914"/>
          </a:xfrm>
        </p:spPr>
        <p:txBody>
          <a:bodyPr>
            <a:normAutofit fontScale="92500" lnSpcReduction="10000"/>
          </a:bodyPr>
          <a:lstStyle/>
          <a:p>
            <a:pPr marL="0" indent="0">
              <a:buNone/>
            </a:pPr>
            <a:r>
              <a:rPr lang="en-GB" dirty="0"/>
              <a:t>Never married		            831                           37.6</a:t>
            </a:r>
            <a:endParaRPr lang="en-US" dirty="0"/>
          </a:p>
          <a:p>
            <a:pPr marL="0" indent="0">
              <a:buNone/>
            </a:pPr>
            <a:r>
              <a:rPr lang="en-GB" dirty="0"/>
              <a:t>Married			          1007	                       45.6</a:t>
            </a:r>
            <a:endParaRPr lang="en-US" dirty="0"/>
          </a:p>
          <a:p>
            <a:pPr marL="0" indent="0">
              <a:buNone/>
            </a:pPr>
            <a:r>
              <a:rPr lang="en-GB" dirty="0"/>
              <a:t>Separated			           250	                       11.3</a:t>
            </a:r>
            <a:endParaRPr lang="en-US" dirty="0"/>
          </a:p>
          <a:p>
            <a:pPr marL="0" indent="0">
              <a:buNone/>
            </a:pPr>
            <a:r>
              <a:rPr lang="en-GB" dirty="0"/>
              <a:t>Divorced			            53                                2.4	</a:t>
            </a:r>
            <a:endParaRPr lang="en-US" dirty="0"/>
          </a:p>
          <a:p>
            <a:pPr marL="0" indent="0">
              <a:buNone/>
            </a:pPr>
            <a:r>
              <a:rPr lang="en-GB" dirty="0"/>
              <a:t>Widower			            67	                          3.1</a:t>
            </a:r>
          </a:p>
          <a:p>
            <a:pPr marL="0" indent="0">
              <a:buNone/>
            </a:pPr>
            <a:endParaRPr lang="en-GB" b="1" dirty="0"/>
          </a:p>
          <a:p>
            <a:pPr marL="0" indent="0">
              <a:buNone/>
            </a:pPr>
            <a:endParaRPr lang="en-GB" b="1" dirty="0"/>
          </a:p>
          <a:p>
            <a:pPr marL="0" indent="0">
              <a:buNone/>
            </a:pPr>
            <a:r>
              <a:rPr lang="en-GB" b="1" dirty="0"/>
              <a:t>Occupation:</a:t>
            </a:r>
            <a:endParaRPr lang="en-US" dirty="0"/>
          </a:p>
          <a:p>
            <a:pPr marL="0" indent="0">
              <a:buNone/>
            </a:pPr>
            <a:r>
              <a:rPr lang="en-GB" dirty="0"/>
              <a:t>No other work                                  1097                               49.7 </a:t>
            </a:r>
            <a:endParaRPr lang="en-US" dirty="0"/>
          </a:p>
          <a:p>
            <a:pPr marL="0" indent="0">
              <a:buNone/>
            </a:pPr>
            <a:r>
              <a:rPr lang="en-GB" dirty="0"/>
              <a:t>With some farming                            333                               15.1</a:t>
            </a:r>
            <a:endParaRPr lang="en-US" dirty="0"/>
          </a:p>
          <a:p>
            <a:pPr marL="0" indent="0">
              <a:buNone/>
            </a:pPr>
            <a:r>
              <a:rPr lang="en-GB" dirty="0"/>
              <a:t>With some trading                             461                               20.9</a:t>
            </a:r>
            <a:endParaRPr lang="en-US" dirty="0"/>
          </a:p>
          <a:p>
            <a:pPr marL="0" indent="0">
              <a:buNone/>
            </a:pPr>
            <a:r>
              <a:rPr lang="en-GB" dirty="0"/>
              <a:t>With Civil/Pub. Service                      409                               18.5 </a:t>
            </a:r>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3C3EBB8C-E17B-4368-86A1-A1734F976058}"/>
              </a:ext>
            </a:extLst>
          </p:cNvPr>
          <p:cNvSpPr txBox="1"/>
          <p:nvPr/>
        </p:nvSpPr>
        <p:spPr>
          <a:xfrm>
            <a:off x="1937657" y="287048"/>
            <a:ext cx="4572000" cy="646331"/>
          </a:xfrm>
          <a:prstGeom prst="rect">
            <a:avLst/>
          </a:prstGeom>
          <a:noFill/>
        </p:spPr>
        <p:txBody>
          <a:bodyPr wrap="square">
            <a:spAutoFit/>
          </a:bodyPr>
          <a:lstStyle/>
          <a:p>
            <a:pPr marL="0" indent="0" algn="ctr">
              <a:buNone/>
            </a:pPr>
            <a:r>
              <a:rPr lang="en-GB" sz="3600" b="1" dirty="0"/>
              <a:t>Marital Status:</a:t>
            </a:r>
            <a:endParaRPr lang="en-US" sz="3600" dirty="0"/>
          </a:p>
        </p:txBody>
      </p:sp>
    </p:spTree>
    <p:extLst>
      <p:ext uri="{BB962C8B-B14F-4D97-AF65-F5344CB8AC3E}">
        <p14:creationId xmlns:p14="http://schemas.microsoft.com/office/powerpoint/2010/main" val="41040382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 y="1374941"/>
            <a:ext cx="8577072" cy="4736592"/>
          </a:xfrm>
        </p:spPr>
        <p:txBody>
          <a:bodyPr>
            <a:normAutofit fontScale="77500" lnSpcReduction="20000"/>
          </a:bodyPr>
          <a:lstStyle/>
          <a:p>
            <a:pPr marL="0" indent="0">
              <a:buNone/>
            </a:pPr>
            <a:r>
              <a:rPr lang="en-GB" b="1" dirty="0"/>
              <a:t>Substances 			users		Non-Users</a:t>
            </a:r>
            <a:endParaRPr lang="en-US" dirty="0"/>
          </a:p>
          <a:p>
            <a:pPr marL="0" indent="0">
              <a:buNone/>
            </a:pPr>
            <a:r>
              <a:rPr lang="en-GB" b="1" dirty="0"/>
              <a:t>				 n (%)		     (%)</a:t>
            </a:r>
            <a:endParaRPr lang="en-US" dirty="0"/>
          </a:p>
          <a:p>
            <a:pPr marL="0" indent="0">
              <a:buNone/>
            </a:pPr>
            <a:r>
              <a:rPr lang="en-GB" dirty="0"/>
              <a:t>More than one substance        	1779 (80.6)         429 (19.4)</a:t>
            </a:r>
            <a:endParaRPr lang="en-US" dirty="0"/>
          </a:p>
          <a:p>
            <a:pPr marL="0" indent="0">
              <a:buNone/>
            </a:pPr>
            <a:r>
              <a:rPr lang="en-GB" dirty="0"/>
              <a:t>Kolanuts//Bitter kola only         	342 (19.2)	1437 (80.8)</a:t>
            </a:r>
            <a:endParaRPr lang="en-US" dirty="0"/>
          </a:p>
          <a:p>
            <a:pPr marL="0" indent="0">
              <a:buNone/>
            </a:pPr>
            <a:r>
              <a:rPr lang="en-GB" dirty="0"/>
              <a:t>Coffee		                     	257 (14.4)           1522 (85.6)</a:t>
            </a:r>
            <a:endParaRPr lang="en-US" dirty="0"/>
          </a:p>
          <a:p>
            <a:pPr marL="0" indent="0">
              <a:buNone/>
            </a:pPr>
            <a:r>
              <a:rPr lang="en-GB" dirty="0"/>
              <a:t>Snuff/Tobacco/cigarettes	316 (17.8)	1463 (82.2)</a:t>
            </a:r>
          </a:p>
          <a:p>
            <a:pPr marL="0" indent="0">
              <a:buNone/>
            </a:pPr>
            <a:r>
              <a:rPr lang="en-GB" dirty="0"/>
              <a:t>Alcohol (Palm wine, beer, gin)	482 (27.1)          	1297(72.9)	</a:t>
            </a:r>
            <a:endParaRPr lang="en-US" dirty="0"/>
          </a:p>
          <a:p>
            <a:pPr marL="0" indent="0">
              <a:buNone/>
            </a:pPr>
            <a:r>
              <a:rPr lang="en-GB" dirty="0"/>
              <a:t>Indian Hemp			309 (7.4)            	1470 (82.6)</a:t>
            </a:r>
            <a:endParaRPr lang="en-US" dirty="0"/>
          </a:p>
          <a:p>
            <a:pPr marL="0" indent="0">
              <a:buNone/>
            </a:pPr>
            <a:r>
              <a:rPr lang="en-GB" dirty="0"/>
              <a:t>Cocaine				51 (2.9)	          	1728 (97.1)</a:t>
            </a:r>
            <a:endParaRPr lang="en-US" dirty="0"/>
          </a:p>
          <a:p>
            <a:pPr marL="0" indent="0">
              <a:buNone/>
            </a:pPr>
            <a:r>
              <a:rPr lang="en-GB" dirty="0"/>
              <a:t>Heroin				22 (1.2)           	1757 (98.8)</a:t>
            </a:r>
            <a:endParaRPr lang="en-US" dirty="0"/>
          </a:p>
          <a:p>
            <a:pPr marL="0" indent="0">
              <a:buNone/>
            </a:pPr>
            <a:r>
              <a:rPr lang="en-GB" dirty="0"/>
              <a:t>Lysergic diethylamide acid (LSD)	   -	         	2208 (100.0)</a:t>
            </a:r>
            <a:endParaRPr lang="en-US" dirty="0"/>
          </a:p>
          <a:p>
            <a:pPr marL="0" indent="0">
              <a:buNone/>
            </a:pPr>
            <a:r>
              <a:rPr lang="en-GB" dirty="0"/>
              <a:t>Anabolic steroids		   -                	2208 (100.0)</a:t>
            </a:r>
            <a:endParaRPr lang="en-US" dirty="0"/>
          </a:p>
          <a:p>
            <a:pPr marL="0" indent="0">
              <a:buNone/>
            </a:pPr>
            <a:endParaRPr lang="en-US" dirty="0"/>
          </a:p>
          <a:p>
            <a:endParaRPr lang="en-US" dirty="0"/>
          </a:p>
        </p:txBody>
      </p:sp>
      <p:sp>
        <p:nvSpPr>
          <p:cNvPr id="2" name="TextBox 1">
            <a:extLst>
              <a:ext uri="{FF2B5EF4-FFF2-40B4-BE49-F238E27FC236}">
                <a16:creationId xmlns:a16="http://schemas.microsoft.com/office/drawing/2014/main" id="{FB8047B4-F8D9-484D-B3F9-C05E9733C508}"/>
              </a:ext>
            </a:extLst>
          </p:cNvPr>
          <p:cNvSpPr txBox="1"/>
          <p:nvPr/>
        </p:nvSpPr>
        <p:spPr>
          <a:xfrm>
            <a:off x="320041" y="168812"/>
            <a:ext cx="8577072" cy="830997"/>
          </a:xfrm>
          <a:prstGeom prst="rect">
            <a:avLst/>
          </a:prstGeom>
          <a:noFill/>
        </p:spPr>
        <p:txBody>
          <a:bodyPr wrap="square" rtlCol="0">
            <a:spAutoFit/>
          </a:bodyPr>
          <a:lstStyle/>
          <a:p>
            <a:pPr algn="ctr"/>
            <a:r>
              <a:rPr lang="en-GB" sz="2400" b="1" dirty="0">
                <a:solidFill>
                  <a:srgbClr val="C00000"/>
                </a:solidFill>
              </a:rPr>
              <a:t>Table 6: Prevalence and use of alcohol/substances among the Commercial motorcycle operators</a:t>
            </a:r>
            <a:endParaRPr lang="en-US" sz="2400" dirty="0">
              <a:solidFill>
                <a:srgbClr val="C00000"/>
              </a:solidFill>
            </a:endParaRPr>
          </a:p>
        </p:txBody>
      </p:sp>
    </p:spTree>
    <p:extLst>
      <p:ext uri="{BB962C8B-B14F-4D97-AF65-F5344CB8AC3E}">
        <p14:creationId xmlns:p14="http://schemas.microsoft.com/office/powerpoint/2010/main" val="405477127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871" y="2039112"/>
            <a:ext cx="8421624" cy="4636008"/>
          </a:xfrm>
        </p:spPr>
        <p:txBody>
          <a:bodyPr>
            <a:normAutofit fontScale="85000" lnSpcReduction="10000"/>
          </a:bodyPr>
          <a:lstStyle/>
          <a:p>
            <a:pPr marL="0" indent="0">
              <a:buNone/>
            </a:pPr>
            <a:r>
              <a:rPr lang="en-GB" b="1" dirty="0"/>
              <a:t>Reasons			Number of Subjects        Percentage</a:t>
            </a:r>
            <a:endParaRPr lang="en-US" dirty="0"/>
          </a:p>
          <a:p>
            <a:pPr marL="0" indent="0">
              <a:buNone/>
            </a:pPr>
            <a:r>
              <a:rPr lang="en-GB" dirty="0"/>
              <a:t>Peer pressure                                       246                                  	13.8</a:t>
            </a:r>
            <a:endParaRPr lang="en-US" dirty="0"/>
          </a:p>
          <a:p>
            <a:pPr marL="0" indent="0">
              <a:buNone/>
            </a:pPr>
            <a:r>
              <a:rPr lang="en-GB" dirty="0"/>
              <a:t>Feeling High                                          268       	                    	15.1	</a:t>
            </a:r>
            <a:endParaRPr lang="en-US" dirty="0"/>
          </a:p>
          <a:p>
            <a:pPr marL="0" indent="0">
              <a:buNone/>
            </a:pPr>
            <a:r>
              <a:rPr lang="en-GB" dirty="0"/>
              <a:t>Availability                                             311                                   	17.5</a:t>
            </a:r>
            <a:endParaRPr lang="en-US" dirty="0"/>
          </a:p>
          <a:p>
            <a:pPr marL="0" indent="0">
              <a:buNone/>
            </a:pPr>
            <a:r>
              <a:rPr lang="en-GB" dirty="0"/>
              <a:t>Curiosity/experimentation                    93                                   5.2</a:t>
            </a:r>
            <a:endParaRPr lang="en-US" dirty="0"/>
          </a:p>
          <a:p>
            <a:pPr marL="0" indent="0">
              <a:buNone/>
            </a:pPr>
            <a:r>
              <a:rPr lang="en-GB" dirty="0"/>
              <a:t>Increased performance                        520                                 	29.2                          </a:t>
            </a:r>
            <a:endParaRPr lang="en-US" dirty="0"/>
          </a:p>
          <a:p>
            <a:pPr marL="0" indent="0">
              <a:buNone/>
            </a:pPr>
            <a:r>
              <a:rPr lang="en-GB" dirty="0"/>
              <a:t>Un/under employment                        236                                	13.3</a:t>
            </a:r>
            <a:endParaRPr lang="en-US" dirty="0"/>
          </a:p>
          <a:p>
            <a:pPr marL="0" indent="0">
              <a:buNone/>
            </a:pPr>
            <a:r>
              <a:rPr lang="en-GB" dirty="0"/>
              <a:t>No reason                                               105                                   5.9                                          </a:t>
            </a:r>
            <a:endParaRPr lang="en-US" dirty="0"/>
          </a:p>
          <a:p>
            <a:endParaRPr lang="en-US" dirty="0"/>
          </a:p>
        </p:txBody>
      </p:sp>
      <p:sp>
        <p:nvSpPr>
          <p:cNvPr id="2" name="TextBox 1">
            <a:extLst>
              <a:ext uri="{FF2B5EF4-FFF2-40B4-BE49-F238E27FC236}">
                <a16:creationId xmlns:a16="http://schemas.microsoft.com/office/drawing/2014/main" id="{6EEB0291-25FE-4B5A-A875-3A1678F67B81}"/>
              </a:ext>
            </a:extLst>
          </p:cNvPr>
          <p:cNvSpPr txBox="1"/>
          <p:nvPr/>
        </p:nvSpPr>
        <p:spPr>
          <a:xfrm>
            <a:off x="562708" y="182880"/>
            <a:ext cx="8159261" cy="954107"/>
          </a:xfrm>
          <a:prstGeom prst="rect">
            <a:avLst/>
          </a:prstGeom>
          <a:noFill/>
        </p:spPr>
        <p:txBody>
          <a:bodyPr wrap="square" rtlCol="0">
            <a:spAutoFit/>
          </a:bodyPr>
          <a:lstStyle/>
          <a:p>
            <a:pPr algn="ctr"/>
            <a:r>
              <a:rPr lang="en-GB" sz="2800" b="1" dirty="0">
                <a:solidFill>
                  <a:srgbClr val="C00000"/>
                </a:solidFill>
              </a:rPr>
              <a:t>Table 7: Reasons for using alcohol/substances by the Commercial motorcycle operators </a:t>
            </a:r>
            <a:endParaRPr lang="en-US" sz="2800" dirty="0">
              <a:solidFill>
                <a:srgbClr val="C00000"/>
              </a:solidFill>
            </a:endParaRPr>
          </a:p>
        </p:txBody>
      </p:sp>
    </p:spTree>
    <p:extLst>
      <p:ext uri="{BB962C8B-B14F-4D97-AF65-F5344CB8AC3E}">
        <p14:creationId xmlns:p14="http://schemas.microsoft.com/office/powerpoint/2010/main" val="3580640727"/>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9488" y="545123"/>
            <a:ext cx="8257737" cy="5767753"/>
          </a:xfrm>
        </p:spPr>
        <p:txBody>
          <a:bodyPr>
            <a:normAutofit/>
          </a:bodyPr>
          <a:lstStyle/>
          <a:p>
            <a:pPr>
              <a:buFont typeface="Wingdings" panose="05000000000000000000" pitchFamily="2" charset="2"/>
              <a:buChar char="§"/>
            </a:pPr>
            <a:r>
              <a:rPr lang="en-GB" sz="2600" dirty="0">
                <a:latin typeface="Tahoma" panose="020B0604030504040204" pitchFamily="34" charset="0"/>
                <a:ea typeface="Tahoma" panose="020B0604030504040204" pitchFamily="34" charset="0"/>
                <a:cs typeface="Tahoma" panose="020B0604030504040204" pitchFamily="34" charset="0"/>
              </a:rPr>
              <a:t>In 2014, I was invited by the Kano State government to take part in the drug rehabilitation programme of the youths who were found to be abusing substances. </a:t>
            </a:r>
          </a:p>
          <a:p>
            <a:pPr>
              <a:buFont typeface="Wingdings" panose="05000000000000000000" pitchFamily="2" charset="2"/>
              <a:buChar char="§"/>
            </a:pPr>
            <a:endParaRPr lang="en-GB" sz="26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GB" sz="2600" dirty="0">
                <a:latin typeface="Tahoma" panose="020B0604030504040204" pitchFamily="34" charset="0"/>
                <a:ea typeface="Tahoma" panose="020B0604030504040204" pitchFamily="34" charset="0"/>
                <a:cs typeface="Tahoma" panose="020B0604030504040204" pitchFamily="34" charset="0"/>
              </a:rPr>
              <a:t>During the period, I designed and conducted a study to compare the prevalence and pattern of use  of substances of abuse in two Nigerian cities, one in the North and the other one in the South. </a:t>
            </a:r>
          </a:p>
          <a:p>
            <a:pPr>
              <a:buFont typeface="Wingdings" panose="05000000000000000000" pitchFamily="2" charset="2"/>
              <a:buChar char="§"/>
            </a:pPr>
            <a:endParaRPr lang="en-GB" sz="26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GB" sz="2600" dirty="0">
                <a:latin typeface="Tahoma" panose="020B0604030504040204" pitchFamily="34" charset="0"/>
                <a:ea typeface="Tahoma" panose="020B0604030504040204" pitchFamily="34" charset="0"/>
                <a:cs typeface="Tahoma" panose="020B0604030504040204" pitchFamily="34" charset="0"/>
              </a:rPr>
              <a:t>This was to determine the influence of culture and religion in the use of these substances.</a:t>
            </a:r>
          </a:p>
          <a:p>
            <a:pPr marL="0" indent="0">
              <a:buNone/>
            </a:pPr>
            <a:endParaRPr lang="en-US"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487636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505243"/>
            <a:ext cx="8741664" cy="5050302"/>
          </a:xfrm>
        </p:spPr>
        <p:txBody>
          <a:bodyPr>
            <a:normAutofit fontScale="92500" lnSpcReduction="20000"/>
          </a:bodyPr>
          <a:lstStyle/>
          <a:p>
            <a:pPr algn="just">
              <a:lnSpc>
                <a:spcPct val="110000"/>
              </a:lnSpc>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Two groups of inmates from different culture, totalling 338 and consisting of 190 (56.2%) from Uyo, Akwa Ibom and 148 (43.8%) from Kiru in Kano State, were recruited into the study. </a:t>
            </a:r>
          </a:p>
          <a:p>
            <a:pPr algn="just">
              <a:lnSpc>
                <a:spcPct val="110000"/>
              </a:lnSpc>
              <a:spcBef>
                <a:spcPts val="0"/>
              </a:spcBef>
              <a:buFont typeface="Wingdings" panose="05000000000000000000" pitchFamily="2" charset="2"/>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Data from 320 (94.7%)  inmates, consisting of 179 (55.9%) from Uyo and 141 (44.1%) from Kiru were analysed. A total of  18 (5.3%), comprising 11 (3.2%) from Uyo, and 7 (2.1%) from Kiru were discarded due to incomplete information.  </a:t>
            </a:r>
          </a:p>
          <a:p>
            <a:pPr algn="just">
              <a:lnSpc>
                <a:spcPct val="110000"/>
              </a:lnSpc>
              <a:spcBef>
                <a:spcPts val="0"/>
              </a:spcBef>
              <a:buFont typeface="Wingdings" panose="05000000000000000000" pitchFamily="2" charset="2"/>
              <a:buChar char="§"/>
            </a:pPr>
            <a:endParaRPr lang="en-GB" sz="1500" dirty="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mean age of the inmates from Uyo was 26.3± 2.7 years compared to 23.7± 3.9 years from Kiru. More inmates 83 (24.5%) from Uyo compared to 33 (9.8%) from Kiru had secondary school education and above. </a:t>
            </a:r>
          </a:p>
          <a:p>
            <a:pPr algn="just">
              <a:lnSpc>
                <a:spcPct val="110000"/>
              </a:lnSpc>
              <a:spcBef>
                <a:spcPts val="0"/>
              </a:spcBef>
              <a:buFont typeface="Wingdings" panose="05000000000000000000" pitchFamily="2" charset="2"/>
              <a:buChar char="§"/>
            </a:pPr>
            <a:endParaRPr lang="en-GB" sz="1500" dirty="0">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lifetime prevalence use of alcohol was higher, 47.4% in Uyo compared to 21.3% in Kiru. Current use prevalence of more than one substance was higher, 54.6% in Kiru as against 45.2% in Uyo.</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D323EB85-D9C5-4D68-9F79-18F30F77D3BC}"/>
              </a:ext>
            </a:extLst>
          </p:cNvPr>
          <p:cNvSpPr txBox="1"/>
          <p:nvPr/>
        </p:nvSpPr>
        <p:spPr>
          <a:xfrm>
            <a:off x="1" y="154744"/>
            <a:ext cx="9073660" cy="1047979"/>
          </a:xfrm>
          <a:prstGeom prst="rect">
            <a:avLst/>
          </a:prstGeom>
          <a:solidFill>
            <a:srgbClr val="DA0000"/>
          </a:solidFill>
        </p:spPr>
        <p:txBody>
          <a:bodyPr wrap="square" rtlCol="0">
            <a:spAutoFit/>
          </a:bodyPr>
          <a:lstStyle/>
          <a:p>
            <a:pPr algn="ctr">
              <a:lnSpc>
                <a:spcPct val="90000"/>
              </a:lnSpc>
            </a:pPr>
            <a:r>
              <a:rPr lang="en-US" sz="2300" b="1" dirty="0">
                <a:solidFill>
                  <a:schemeClr val="bg1"/>
                </a:solidFill>
                <a:latin typeface="Tahoma" panose="020B0604030504040204" pitchFamily="34" charset="0"/>
                <a:ea typeface="Tahoma" panose="020B0604030504040204" pitchFamily="34" charset="0"/>
                <a:cs typeface="Tahoma" panose="020B0604030504040204" pitchFamily="34" charset="0"/>
              </a:rPr>
              <a:t>Comparative Study of Pattern of use of Alcohol/Substances among inmates  in two Nigerian cities located in the Northern and   Southern Nigeria (</a:t>
            </a:r>
            <a:r>
              <a:rPr lang="en-US" sz="2300" b="1" dirty="0" err="1">
                <a:solidFill>
                  <a:schemeClr val="bg1"/>
                </a:solidFill>
                <a:latin typeface="Tahoma" panose="020B0604030504040204" pitchFamily="34" charset="0"/>
                <a:ea typeface="Tahoma" panose="020B0604030504040204" pitchFamily="34" charset="0"/>
                <a:cs typeface="Tahoma" panose="020B0604030504040204" pitchFamily="34" charset="0"/>
              </a:rPr>
              <a:t>Abasiubong</a:t>
            </a:r>
            <a:r>
              <a:rPr lang="en-US" sz="23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300" b="1"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sz="2300" b="1" dirty="0">
                <a:solidFill>
                  <a:schemeClr val="bg1"/>
                </a:solidFill>
                <a:latin typeface="Tahoma" panose="020B0604030504040204" pitchFamily="34" charset="0"/>
                <a:ea typeface="Tahoma" panose="020B0604030504040204" pitchFamily="34" charset="0"/>
                <a:cs typeface="Tahoma" panose="020B0604030504040204" pitchFamily="34" charset="0"/>
              </a:rPr>
              <a:t>., 2014)</a:t>
            </a:r>
            <a:endParaRPr lang="en-US" sz="23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182020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647114"/>
            <a:ext cx="8732520" cy="5824024"/>
          </a:xfrm>
        </p:spPr>
        <p:txBody>
          <a:bodyPr>
            <a:normAutofit fontScale="92500"/>
          </a:bodyPr>
          <a:lstStyle/>
          <a:p>
            <a:pPr algn="just">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use of alcohol in any form was much higher in Uyo compared to Kiru. Cough syrup and sleeping drugs were used in both cities, but more Kiru. </a:t>
            </a:r>
          </a:p>
          <a:p>
            <a:pPr algn="just">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Unlike in Uyo, inhalants in the form of shoe polish, tan, petrol, super glue, formalin and fumes from soakaway were commonly used in Kiru. </a:t>
            </a:r>
          </a:p>
          <a:p>
            <a:pPr algn="just">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use of Cigarette and Cannabis was high in both cities. Reasons for use of these substances in both cities were similar. Locality, availability and religion influenced the type of substances used. </a:t>
            </a:r>
          </a:p>
          <a:p>
            <a:pPr algn="just">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 The high point of this study was that the use of substances cut across all boundaries in Nigeria, and youths are heavily involved. There is need to scale-up community-based strategies  for effective control of  use of these substances.  </a:t>
            </a: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751413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BF2B95-9378-4769-B72D-FF3E62FE0DC0}"/>
              </a:ext>
            </a:extLst>
          </p:cNvPr>
          <p:cNvPicPr>
            <a:picLocks noChangeAspect="1"/>
          </p:cNvPicPr>
          <p:nvPr/>
        </p:nvPicPr>
        <p:blipFill>
          <a:blip r:embed="rId2">
            <a:duotone>
              <a:schemeClr val="accent6">
                <a:shade val="45000"/>
                <a:satMod val="135000"/>
              </a:schemeClr>
              <a:prstClr val="white"/>
            </a:duotone>
          </a:blip>
          <a:stretch>
            <a:fillRect/>
          </a:stretch>
        </p:blipFill>
        <p:spPr>
          <a:xfrm rot="16200000">
            <a:off x="1590676" y="-695328"/>
            <a:ext cx="5962650" cy="9144001"/>
          </a:xfrm>
          <a:prstGeom prst="rect">
            <a:avLst/>
          </a:prstGeom>
        </p:spPr>
      </p:pic>
      <p:sp>
        <p:nvSpPr>
          <p:cNvPr id="3" name="Content Placeholder 2"/>
          <p:cNvSpPr>
            <a:spLocks noGrp="1"/>
          </p:cNvSpPr>
          <p:nvPr>
            <p:ph idx="1"/>
          </p:nvPr>
        </p:nvSpPr>
        <p:spPr>
          <a:xfrm>
            <a:off x="155448" y="1213867"/>
            <a:ext cx="8759952" cy="4276106"/>
          </a:xfrm>
        </p:spPr>
        <p:txBody>
          <a:bodyPr>
            <a:normAutofit fontScale="77500" lnSpcReduction="20000"/>
          </a:bodyPr>
          <a:lstStyle/>
          <a:p>
            <a:pPr marL="0" indent="0">
              <a:buNone/>
            </a:pPr>
            <a:endParaRPr lang="en-US" dirty="0"/>
          </a:p>
          <a:p>
            <a:pPr marL="0" indent="0">
              <a:buNone/>
            </a:pPr>
            <a:r>
              <a:rPr lang="en-GB" b="1" dirty="0"/>
              <a:t>Substances                                                          Inmates</a:t>
            </a:r>
            <a:endParaRPr lang="en-US" dirty="0"/>
          </a:p>
          <a:p>
            <a:pPr marL="0" indent="0">
              <a:buNone/>
            </a:pPr>
            <a:r>
              <a:rPr lang="en-GB" b="1" dirty="0"/>
              <a:t>			          Uyo	         </a:t>
            </a:r>
            <a:r>
              <a:rPr lang="en-GB" b="1" dirty="0" err="1"/>
              <a:t>Kiru</a:t>
            </a:r>
            <a:r>
              <a:rPr lang="en-GB" b="1" dirty="0"/>
              <a:t>		  </a:t>
            </a:r>
            <a:endParaRPr lang="en-US" dirty="0"/>
          </a:p>
          <a:p>
            <a:pPr marL="0" indent="0">
              <a:buNone/>
            </a:pPr>
            <a:r>
              <a:rPr lang="en-GB" b="1" dirty="0"/>
              <a:t>                                                      n (%)                n (%)               X</a:t>
            </a:r>
            <a:r>
              <a:rPr lang="en-GB" b="1" baseline="30000" dirty="0"/>
              <a:t>2</a:t>
            </a:r>
            <a:r>
              <a:rPr lang="en-GB" b="1" dirty="0"/>
              <a:t>         P-value</a:t>
            </a:r>
            <a:endParaRPr lang="en-US" dirty="0"/>
          </a:p>
          <a:p>
            <a:pPr marL="0" indent="0">
              <a:buNone/>
            </a:pPr>
            <a:r>
              <a:rPr lang="en-GB" dirty="0"/>
              <a:t>More than one substance        81 (45.2)          77 54.6)           0.95       0.340  </a:t>
            </a:r>
            <a:endParaRPr lang="en-US" dirty="0"/>
          </a:p>
          <a:p>
            <a:pPr marL="0" indent="0">
              <a:buNone/>
            </a:pPr>
            <a:r>
              <a:rPr lang="en-GB" dirty="0" err="1"/>
              <a:t>Kolanuts</a:t>
            </a:r>
            <a:r>
              <a:rPr lang="en-GB" dirty="0"/>
              <a:t>/Bitter kola                   34 (19.0)         91 (64.5)          8.17      0.001*    </a:t>
            </a:r>
            <a:endParaRPr lang="en-US" dirty="0"/>
          </a:p>
          <a:p>
            <a:pPr marL="0" indent="0">
              <a:buNone/>
            </a:pPr>
            <a:r>
              <a:rPr lang="en-GB" dirty="0"/>
              <a:t>Snuff/Tobacco/Cigarette           41 (22.9          93 (66.0)         3.88       0.001*</a:t>
            </a:r>
            <a:endParaRPr lang="en-US" dirty="0"/>
          </a:p>
          <a:p>
            <a:pPr marL="0" indent="0">
              <a:buNone/>
            </a:pPr>
            <a:r>
              <a:rPr lang="en-GB" dirty="0" err="1"/>
              <a:t>Alc</a:t>
            </a:r>
            <a:r>
              <a:rPr lang="en-GB" dirty="0"/>
              <a:t> (Palm wine, beer, etc.)         66 (51.9)        5 (3.5)              7.00       0.001*</a:t>
            </a:r>
            <a:endParaRPr lang="en-US" dirty="0"/>
          </a:p>
          <a:p>
            <a:pPr marL="0" indent="0">
              <a:buNone/>
            </a:pPr>
            <a:r>
              <a:rPr lang="en-GB" dirty="0"/>
              <a:t>Sleeping drugs                             23 (12.8)        49 (34.7)         4.53       0.001*</a:t>
            </a:r>
            <a:endParaRPr lang="en-US" dirty="0"/>
          </a:p>
          <a:p>
            <a:endParaRPr lang="en-US" dirty="0"/>
          </a:p>
        </p:txBody>
      </p:sp>
      <p:sp>
        <p:nvSpPr>
          <p:cNvPr id="4" name="TextBox 3">
            <a:extLst>
              <a:ext uri="{FF2B5EF4-FFF2-40B4-BE49-F238E27FC236}">
                <a16:creationId xmlns:a16="http://schemas.microsoft.com/office/drawing/2014/main" id="{C68F366B-2C87-4856-B3F0-77FA7CA7E713}"/>
              </a:ext>
            </a:extLst>
          </p:cNvPr>
          <p:cNvSpPr txBox="1"/>
          <p:nvPr/>
        </p:nvSpPr>
        <p:spPr>
          <a:xfrm>
            <a:off x="274319" y="126612"/>
            <a:ext cx="8292905" cy="861774"/>
          </a:xfrm>
          <a:prstGeom prst="rect">
            <a:avLst/>
          </a:prstGeom>
          <a:noFill/>
        </p:spPr>
        <p:txBody>
          <a:bodyPr wrap="square">
            <a:spAutoFit/>
          </a:bodyPr>
          <a:lstStyle/>
          <a:p>
            <a:pPr marL="0" indent="0">
              <a:buNone/>
            </a:pPr>
            <a:r>
              <a:rPr lang="en-GB" sz="2500" b="1" dirty="0">
                <a:solidFill>
                  <a:srgbClr val="C00000"/>
                </a:solidFill>
              </a:rPr>
              <a:t>Table 8</a:t>
            </a:r>
            <a:r>
              <a:rPr lang="en-GB" sz="2500" b="1" dirty="0"/>
              <a:t>: </a:t>
            </a:r>
            <a:r>
              <a:rPr lang="en-GB" sz="2500" b="1" dirty="0">
                <a:solidFill>
                  <a:srgbClr val="C00000"/>
                </a:solidFill>
              </a:rPr>
              <a:t>Comparison of pattern and prevalence of substance use among the inmates</a:t>
            </a:r>
          </a:p>
        </p:txBody>
      </p:sp>
    </p:spTree>
    <p:extLst>
      <p:ext uri="{BB962C8B-B14F-4D97-AF65-F5344CB8AC3E}">
        <p14:creationId xmlns:p14="http://schemas.microsoft.com/office/powerpoint/2010/main" val="3564287514"/>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E6577-A1F2-4B64-9F0A-670C2893179F}"/>
              </a:ext>
            </a:extLst>
          </p:cNvPr>
          <p:cNvPicPr>
            <a:picLocks noChangeAspect="1"/>
          </p:cNvPicPr>
          <p:nvPr/>
        </p:nvPicPr>
        <p:blipFill>
          <a:blip r:embed="rId2">
            <a:duotone>
              <a:schemeClr val="accent4">
                <a:shade val="45000"/>
                <a:satMod val="135000"/>
              </a:schemeClr>
              <a:prstClr val="white"/>
            </a:duotone>
          </a:blip>
          <a:stretch>
            <a:fillRect/>
          </a:stretch>
        </p:blipFill>
        <p:spPr>
          <a:xfrm rot="16200000">
            <a:off x="1590676" y="-695328"/>
            <a:ext cx="5962650" cy="9144001"/>
          </a:xfrm>
          <a:prstGeom prst="rect">
            <a:avLst/>
          </a:prstGeom>
        </p:spPr>
      </p:pic>
      <p:sp>
        <p:nvSpPr>
          <p:cNvPr id="3" name="Content Placeholder 2"/>
          <p:cNvSpPr>
            <a:spLocks noGrp="1"/>
          </p:cNvSpPr>
          <p:nvPr>
            <p:ph idx="1"/>
          </p:nvPr>
        </p:nvSpPr>
        <p:spPr>
          <a:xfrm>
            <a:off x="329184" y="1268731"/>
            <a:ext cx="8531352" cy="4221242"/>
          </a:xfrm>
        </p:spPr>
        <p:txBody>
          <a:bodyPr>
            <a:normAutofit fontScale="70000" lnSpcReduction="20000"/>
          </a:bodyPr>
          <a:lstStyle/>
          <a:p>
            <a:pPr marL="0" indent="0">
              <a:buNone/>
            </a:pPr>
            <a:r>
              <a:rPr lang="en-GB" dirty="0"/>
              <a:t>Cough syrup                                             23 (12.8)          67 (47.5)       6.73      0.001*</a:t>
            </a:r>
            <a:endParaRPr lang="en-US" dirty="0"/>
          </a:p>
          <a:p>
            <a:pPr marL="0" indent="0">
              <a:buNone/>
            </a:pPr>
            <a:r>
              <a:rPr lang="en-GB" dirty="0"/>
              <a:t>Inhalants (Petrol, glue, s/polish)          5 (2.8)              29 (20.6)       4.94      0.001*                                   </a:t>
            </a:r>
            <a:endParaRPr lang="en-US" dirty="0"/>
          </a:p>
          <a:p>
            <a:pPr marL="0" indent="0">
              <a:buNone/>
            </a:pPr>
            <a:r>
              <a:rPr lang="en-GB" dirty="0"/>
              <a:t>Indian Hemp                                            63 (35.2)          61 (43.3)       1.36      0.174 </a:t>
            </a:r>
            <a:endParaRPr lang="en-US" dirty="0"/>
          </a:p>
          <a:p>
            <a:pPr marL="0" indent="0">
              <a:buNone/>
            </a:pPr>
            <a:r>
              <a:rPr lang="en-GB" dirty="0"/>
              <a:t>Cocaine                                                     13 (7.3)            21 (14.8)       1.98      0.048*</a:t>
            </a:r>
            <a:endParaRPr lang="en-US" dirty="0"/>
          </a:p>
          <a:p>
            <a:pPr marL="0" indent="0">
              <a:buNone/>
            </a:pPr>
            <a:r>
              <a:rPr lang="en-GB" dirty="0"/>
              <a:t>Heroin                                                       9 (5.0)              17 (12.0)        2.07     0.038* </a:t>
            </a:r>
            <a:endParaRPr lang="en-US" dirty="0"/>
          </a:p>
          <a:p>
            <a:pPr marL="0" indent="0">
              <a:buNone/>
            </a:pPr>
            <a:r>
              <a:rPr lang="en-GB" dirty="0" err="1"/>
              <a:t>Benhexol</a:t>
            </a:r>
            <a:r>
              <a:rPr lang="en-GB" dirty="0"/>
              <a:t> (Artane)                                          -                  19 (13.5)           -            -                                      </a:t>
            </a:r>
            <a:endParaRPr lang="en-US" dirty="0"/>
          </a:p>
          <a:p>
            <a:pPr marL="0" indent="0">
              <a:buNone/>
            </a:pPr>
            <a:r>
              <a:rPr lang="en-GB" dirty="0"/>
              <a:t>Anabolic steroid                                       7 (3.9)                   -                     -           -</a:t>
            </a:r>
            <a:endParaRPr lang="en-US" dirty="0"/>
          </a:p>
          <a:p>
            <a:pPr marL="0" indent="0">
              <a:buNone/>
            </a:pPr>
            <a:r>
              <a:rPr lang="en-GB" dirty="0"/>
              <a:t>*Statistical significant</a:t>
            </a:r>
            <a:endParaRPr lang="en-US" dirty="0"/>
          </a:p>
          <a:p>
            <a:pPr marL="0" indent="0">
              <a:buNone/>
            </a:pPr>
            <a:r>
              <a:rPr lang="en-GB" dirty="0"/>
              <a:t> </a:t>
            </a:r>
            <a:r>
              <a:rPr lang="en-GB" dirty="0" err="1"/>
              <a:t>Alc</a:t>
            </a:r>
            <a:r>
              <a:rPr lang="en-GB" dirty="0"/>
              <a:t> (alcohol)</a:t>
            </a:r>
            <a:endParaRPr lang="en-US" dirty="0"/>
          </a:p>
          <a:p>
            <a:pPr marL="0" indent="0">
              <a:buNone/>
            </a:pPr>
            <a:r>
              <a:rPr lang="en-GB" dirty="0"/>
              <a:t>s/polish (shoe polish)</a:t>
            </a:r>
            <a:endParaRPr lang="en-US" dirty="0"/>
          </a:p>
          <a:p>
            <a:endParaRPr lang="en-US" dirty="0"/>
          </a:p>
        </p:txBody>
      </p:sp>
    </p:spTree>
    <p:extLst>
      <p:ext uri="{BB962C8B-B14F-4D97-AF65-F5344CB8AC3E}">
        <p14:creationId xmlns:p14="http://schemas.microsoft.com/office/powerpoint/2010/main" val="922060234"/>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02464" cy="6858001"/>
          </a:xfrm>
          <a:prstGeom prst="rect">
            <a:avLst/>
          </a:prstGeom>
        </p:spPr>
      </p:pic>
      <p:sp>
        <p:nvSpPr>
          <p:cNvPr id="4" name="TextBox 3"/>
          <p:cNvSpPr txBox="1"/>
          <p:nvPr/>
        </p:nvSpPr>
        <p:spPr>
          <a:xfrm>
            <a:off x="0" y="1588211"/>
            <a:ext cx="8877300" cy="3154710"/>
          </a:xfrm>
          <a:prstGeom prst="rect">
            <a:avLst/>
          </a:prstGeom>
          <a:noFill/>
          <a:ln>
            <a:noFill/>
          </a:ln>
          <a:effectLst>
            <a:outerShdw blurRad="44450" dist="27940" dir="5400000" algn="ctr">
              <a:srgbClr val="000000">
                <a:alpha val="32000"/>
              </a:srgbClr>
            </a:outerShdw>
          </a:effectLst>
          <a:scene3d>
            <a:camera prst="perspectiveRelaxedModerately"/>
            <a:lightRig rig="balanced" dir="t">
              <a:rot lat="0" lon="0" rev="8700000"/>
            </a:lightRig>
          </a:scene3d>
          <a:sp3d>
            <a:bevelT w="190500" h="38100"/>
          </a:sp3d>
        </p:spPr>
        <p:txBody>
          <a:bodyPr wrap="square" rtlCol="0">
            <a:spAutoFit/>
          </a:bodyPr>
          <a:lstStyle/>
          <a:p>
            <a:pPr algn="ctr"/>
            <a:r>
              <a:rPr lang="en-US" sz="19900" b="1" i="1" spc="50" dirty="0">
                <a:ln w="9525" cmpd="sng">
                  <a:solidFill>
                    <a:schemeClr val="accent1"/>
                  </a:solidFill>
                  <a:prstDash val="solid"/>
                </a:ln>
                <a:solidFill>
                  <a:srgbClr val="70AD47">
                    <a:tint val="1000"/>
                  </a:srgbClr>
                </a:solidFill>
                <a:effectLst>
                  <a:glow rad="38100">
                    <a:schemeClr val="accent1">
                      <a:alpha val="40000"/>
                    </a:schemeClr>
                  </a:glow>
                </a:effectLst>
                <a:latin typeface="Vivaldi" panose="03020602050506090804" pitchFamily="66" charset="0"/>
              </a:rPr>
              <a:t>Protocol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245" y="187372"/>
            <a:ext cx="2499531" cy="1562206"/>
          </a:xfrm>
          <a:prstGeom prst="rect">
            <a:avLst/>
          </a:prstGeom>
        </p:spPr>
      </p:pic>
      <p:graphicFrame>
        <p:nvGraphicFramePr>
          <p:cNvPr id="6" name="Object 2"/>
          <p:cNvGraphicFramePr>
            <a:graphicFrameLocks noChangeAspect="1"/>
          </p:cNvGraphicFramePr>
          <p:nvPr/>
        </p:nvGraphicFramePr>
        <p:xfrm>
          <a:off x="4344171" y="568801"/>
          <a:ext cx="852119" cy="850553"/>
        </p:xfrm>
        <a:graphic>
          <a:graphicData uri="http://schemas.openxmlformats.org/presentationml/2006/ole">
            <mc:AlternateContent xmlns:mc="http://schemas.openxmlformats.org/markup-compatibility/2006">
              <mc:Choice xmlns:v="urn:schemas-microsoft-com:vml" Requires="v">
                <p:oleObj spid="_x0000_s6145" r:id="rId5" imgW="96218" imgH="89705" progId="CorelDRAW.Graphic.12">
                  <p:embed/>
                </p:oleObj>
              </mc:Choice>
              <mc:Fallback>
                <p:oleObj r:id="rId5" imgW="96218" imgH="89705" progId="CorelDRAW.Graphic.12">
                  <p:embed/>
                  <p:pic>
                    <p:nvPicPr>
                      <p:cNvPr id="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171" y="568801"/>
                        <a:ext cx="852119" cy="850553"/>
                      </a:xfrm>
                      <a:prstGeom prst="rect">
                        <a:avLst/>
                      </a:prstGeom>
                      <a:noFill/>
                    </p:spPr>
                  </p:pic>
                </p:oleObj>
              </mc:Fallback>
            </mc:AlternateContent>
          </a:graphicData>
        </a:graphic>
      </p:graphicFrame>
    </p:spTree>
    <p:extLst>
      <p:ext uri="{BB962C8B-B14F-4D97-AF65-F5344CB8AC3E}">
        <p14:creationId xmlns:p14="http://schemas.microsoft.com/office/powerpoint/2010/main" val="2880555985"/>
      </p:ext>
    </p:extLst>
  </p:cSld>
  <p:clrMapOvr>
    <a:masterClrMapping/>
  </p:clrMapOvr>
  <mc:AlternateContent xmlns:mc="http://schemas.openxmlformats.org/markup-compatibility/2006" xmlns:p14="http://schemas.microsoft.com/office/powerpoint/2010/main">
    <mc:Choice Requires="p14">
      <p:transition spd="slow" p14:dur="4000">
        <p14:ripple dir="rd"/>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565D83-EBE8-4157-B76B-A847DBF8F001}"/>
              </a:ext>
            </a:extLst>
          </p:cNvPr>
          <p:cNvPicPr>
            <a:picLocks noChangeAspect="1"/>
          </p:cNvPicPr>
          <p:nvPr/>
        </p:nvPicPr>
        <p:blipFill>
          <a:blip r:embed="rId2"/>
          <a:stretch>
            <a:fillRect/>
          </a:stretch>
        </p:blipFill>
        <p:spPr>
          <a:xfrm rot="16200000">
            <a:off x="1590676" y="-695328"/>
            <a:ext cx="5962650" cy="9144001"/>
          </a:xfrm>
          <a:prstGeom prst="rect">
            <a:avLst/>
          </a:prstGeom>
        </p:spPr>
      </p:pic>
      <p:sp>
        <p:nvSpPr>
          <p:cNvPr id="3" name="Content Placeholder 2"/>
          <p:cNvSpPr>
            <a:spLocks noGrp="1"/>
          </p:cNvSpPr>
          <p:nvPr>
            <p:ph idx="1"/>
          </p:nvPr>
        </p:nvSpPr>
        <p:spPr>
          <a:xfrm>
            <a:off x="338328" y="1030987"/>
            <a:ext cx="8257032" cy="4458986"/>
          </a:xfrm>
        </p:spPr>
        <p:txBody>
          <a:bodyPr>
            <a:normAutofit fontScale="70000" lnSpcReduction="20000"/>
          </a:bodyPr>
          <a:lstStyle/>
          <a:p>
            <a:pPr marL="0" indent="0">
              <a:buNone/>
            </a:pPr>
            <a:endParaRPr lang="en-US" dirty="0"/>
          </a:p>
          <a:p>
            <a:pPr marL="0" indent="0">
              <a:buNone/>
            </a:pPr>
            <a:r>
              <a:rPr lang="en-GB" b="1" dirty="0"/>
              <a:t>Variables                                                                                 Inmates</a:t>
            </a:r>
            <a:endParaRPr lang="en-US" dirty="0"/>
          </a:p>
          <a:p>
            <a:pPr marL="0" indent="0">
              <a:buNone/>
            </a:pPr>
            <a:r>
              <a:rPr lang="en-GB" b="1" dirty="0"/>
              <a:t>					          Uyo 		</a:t>
            </a:r>
            <a:r>
              <a:rPr lang="en-GB" b="1" dirty="0" err="1"/>
              <a:t>Kiru</a:t>
            </a:r>
            <a:r>
              <a:rPr lang="en-GB" b="1" dirty="0"/>
              <a:t>					          n (%)		n (%)</a:t>
            </a:r>
            <a:endParaRPr lang="en-US" dirty="0"/>
          </a:p>
          <a:p>
            <a:pPr marL="0" indent="0">
              <a:buNone/>
            </a:pPr>
            <a:r>
              <a:rPr lang="en-GB" dirty="0"/>
              <a:t>Availability (easy to get) 			         45 (25.1)                   37 (26.7)</a:t>
            </a:r>
            <a:endParaRPr lang="en-US" dirty="0"/>
          </a:p>
          <a:p>
            <a:pPr marL="0" indent="0">
              <a:buNone/>
            </a:pPr>
            <a:r>
              <a:rPr lang="en-GB" dirty="0"/>
              <a:t>Influence from others (peer group pressure)          43 (24.0)                  35 (24.8)         </a:t>
            </a:r>
            <a:endParaRPr lang="en-US" dirty="0"/>
          </a:p>
          <a:p>
            <a:pPr marL="0" indent="0">
              <a:buNone/>
            </a:pPr>
            <a:r>
              <a:rPr lang="en-GB" dirty="0"/>
              <a:t>Feeling high                                                                    33 (18.4)                  29 (20.6)</a:t>
            </a:r>
            <a:endParaRPr lang="en-US" dirty="0"/>
          </a:p>
          <a:p>
            <a:pPr marL="0" indent="0">
              <a:buNone/>
            </a:pPr>
            <a:r>
              <a:rPr lang="en-GB" dirty="0"/>
              <a:t>Increased performance                                                8 (4.5)                      18 (10.0)                 </a:t>
            </a:r>
            <a:endParaRPr lang="en-US" dirty="0"/>
          </a:p>
          <a:p>
            <a:pPr marL="0" indent="0">
              <a:buNone/>
            </a:pPr>
            <a:r>
              <a:rPr lang="en-GB" dirty="0"/>
              <a:t>Unexplained personal Problems                                21 (11.7)                  9 (6.4)</a:t>
            </a:r>
            <a:endParaRPr lang="en-US" dirty="0"/>
          </a:p>
          <a:p>
            <a:pPr marL="0" indent="0">
              <a:buNone/>
            </a:pPr>
            <a:r>
              <a:rPr lang="en-GB" dirty="0"/>
              <a:t>Social pathologies (Un/underemployment)             33 (18.4)                  21 (14.9)</a:t>
            </a:r>
            <a:endParaRPr lang="en-US" dirty="0"/>
          </a:p>
          <a:p>
            <a:pPr marL="0" indent="0">
              <a:buNone/>
            </a:pPr>
            <a:r>
              <a:rPr lang="en-GB" b="1" dirty="0"/>
              <a:t> </a:t>
            </a:r>
            <a:endParaRPr lang="en-US" dirty="0"/>
          </a:p>
          <a:p>
            <a:endParaRPr lang="en-US" dirty="0"/>
          </a:p>
        </p:txBody>
      </p:sp>
      <p:sp>
        <p:nvSpPr>
          <p:cNvPr id="2" name="TextBox 1">
            <a:extLst>
              <a:ext uri="{FF2B5EF4-FFF2-40B4-BE49-F238E27FC236}">
                <a16:creationId xmlns:a16="http://schemas.microsoft.com/office/drawing/2014/main" id="{8380ED61-5088-4073-BE72-53DB43F95CD2}"/>
              </a:ext>
            </a:extLst>
          </p:cNvPr>
          <p:cNvSpPr txBox="1"/>
          <p:nvPr/>
        </p:nvSpPr>
        <p:spPr>
          <a:xfrm>
            <a:off x="338327" y="253218"/>
            <a:ext cx="8130423" cy="523220"/>
          </a:xfrm>
          <a:prstGeom prst="rect">
            <a:avLst/>
          </a:prstGeom>
          <a:noFill/>
        </p:spPr>
        <p:txBody>
          <a:bodyPr wrap="square" rtlCol="0">
            <a:spAutoFit/>
          </a:bodyPr>
          <a:lstStyle/>
          <a:p>
            <a:r>
              <a:rPr lang="en-GB" sz="2800" b="1" dirty="0">
                <a:solidFill>
                  <a:srgbClr val="C00000"/>
                </a:solidFill>
              </a:rPr>
              <a:t>Table 9: Reasons for using substances by the Inmates</a:t>
            </a:r>
            <a:endParaRPr lang="en-US" sz="2800" dirty="0"/>
          </a:p>
        </p:txBody>
      </p:sp>
    </p:spTree>
    <p:extLst>
      <p:ext uri="{BB962C8B-B14F-4D97-AF65-F5344CB8AC3E}">
        <p14:creationId xmlns:p14="http://schemas.microsoft.com/office/powerpoint/2010/main" val="150968750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1FD6ED-6F26-438B-8BAB-3A46A5BD500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55660"/>
          <a:stretch/>
        </p:blipFill>
        <p:spPr>
          <a:xfrm rot="16200000">
            <a:off x="3950384" y="1664384"/>
            <a:ext cx="1243232" cy="9144000"/>
          </a:xfrm>
          <a:prstGeom prst="rect">
            <a:avLst/>
          </a:prstGeom>
        </p:spPr>
      </p:pic>
      <p:sp>
        <p:nvSpPr>
          <p:cNvPr id="3" name="Content Placeholder 2"/>
          <p:cNvSpPr>
            <a:spLocks noGrp="1"/>
          </p:cNvSpPr>
          <p:nvPr>
            <p:ph idx="1"/>
          </p:nvPr>
        </p:nvSpPr>
        <p:spPr>
          <a:xfrm>
            <a:off x="232229" y="1445868"/>
            <a:ext cx="8679540" cy="4939718"/>
          </a:xfrm>
        </p:spPr>
        <p:txBody>
          <a:bodyPr>
            <a:normAutofit fontScale="92500" lnSpcReduction="20000"/>
          </a:bodyPr>
          <a:lstStyle/>
          <a:p>
            <a:pPr marL="400050" lvl="0" indent="-400050" algn="just">
              <a:buFont typeface="Wingdings" panose="05000000000000000000" pitchFamily="2" charset="2"/>
              <a:buChar char="ü"/>
            </a:pPr>
            <a:r>
              <a:rPr lang="en-US" dirty="0"/>
              <a:t>For Nigeria to be a better country, the citizens must have to be mentally sound. Therefore, there is need for every Nigerians to undergo from time to time routine and compulsory psychiatric evaluation, to ascertain their mental capacity, uprightness and correctness. </a:t>
            </a:r>
          </a:p>
          <a:p>
            <a:pPr marL="400050" lvl="0" indent="-400050" algn="just">
              <a:buFont typeface="Wingdings" panose="05000000000000000000" pitchFamily="2" charset="2"/>
              <a:buChar char="ü"/>
            </a:pPr>
            <a:endParaRPr lang="en-US" sz="900" dirty="0"/>
          </a:p>
          <a:p>
            <a:pPr marL="400050" lvl="0" indent="-400050" algn="just">
              <a:buFont typeface="Wingdings" panose="05000000000000000000" pitchFamily="2" charset="2"/>
              <a:buChar char="ü"/>
            </a:pPr>
            <a:r>
              <a:rPr lang="en-US" dirty="0"/>
              <a:t>Nigerians earnestly need to restructure their minds by cultivating culturally acceptable behaviours devoid of ethnicity, religion, suspicion, and hatred. </a:t>
            </a:r>
          </a:p>
          <a:p>
            <a:pPr marL="400050" lvl="0" indent="-400050" algn="just">
              <a:buFont typeface="Wingdings" panose="05000000000000000000" pitchFamily="2" charset="2"/>
              <a:buChar char="ü"/>
            </a:pPr>
            <a:endParaRPr lang="en-US" sz="1700" dirty="0"/>
          </a:p>
          <a:p>
            <a:pPr marL="400050" lvl="0" indent="-400050" algn="just">
              <a:buFont typeface="Wingdings" panose="05000000000000000000" pitchFamily="2" charset="2"/>
              <a:buChar char="ü"/>
            </a:pPr>
            <a:r>
              <a:rPr lang="en-US" dirty="0"/>
              <a:t> Nigeria as a country cannot grow and develop, unless certain items in the Constitution are revisited. Items such as ‘Federal Character’ and ‘State of Origin’, must be expunged from the Nigerian Constitution. These two items are inimical to competition, growth and development. </a:t>
            </a:r>
          </a:p>
        </p:txBody>
      </p:sp>
      <p:grpSp>
        <p:nvGrpSpPr>
          <p:cNvPr id="14" name="Group 13">
            <a:extLst>
              <a:ext uri="{FF2B5EF4-FFF2-40B4-BE49-F238E27FC236}">
                <a16:creationId xmlns:a16="http://schemas.microsoft.com/office/drawing/2014/main" id="{C1F35029-336F-48DC-AE35-C61F104C8B02}"/>
              </a:ext>
            </a:extLst>
          </p:cNvPr>
          <p:cNvGrpSpPr/>
          <p:nvPr/>
        </p:nvGrpSpPr>
        <p:grpSpPr>
          <a:xfrm>
            <a:off x="2489981" y="3388"/>
            <a:ext cx="3741671" cy="1425362"/>
            <a:chOff x="2489981" y="3388"/>
            <a:chExt cx="3741671" cy="1425362"/>
          </a:xfrm>
        </p:grpSpPr>
        <p:grpSp>
          <p:nvGrpSpPr>
            <p:cNvPr id="10" name="Group 9">
              <a:extLst>
                <a:ext uri="{FF2B5EF4-FFF2-40B4-BE49-F238E27FC236}">
                  <a16:creationId xmlns:a16="http://schemas.microsoft.com/office/drawing/2014/main" id="{FD9082FE-BD01-4C1A-B460-2E3EFF9E5E16}"/>
                </a:ext>
              </a:extLst>
            </p:cNvPr>
            <p:cNvGrpSpPr/>
            <p:nvPr/>
          </p:nvGrpSpPr>
          <p:grpSpPr>
            <a:xfrm>
              <a:off x="2489981" y="3388"/>
              <a:ext cx="3661899" cy="1425362"/>
              <a:chOff x="2489981" y="3388"/>
              <a:chExt cx="3661899" cy="1304028"/>
            </a:xfrm>
          </p:grpSpPr>
          <p:pic>
            <p:nvPicPr>
              <p:cNvPr id="4" name="Picture 3">
                <a:extLst>
                  <a:ext uri="{FF2B5EF4-FFF2-40B4-BE49-F238E27FC236}">
                    <a16:creationId xmlns:a16="http://schemas.microsoft.com/office/drawing/2014/main" id="{5640FDE7-5413-4AB7-93A8-1610B0DB569B}"/>
                  </a:ext>
                </a:extLst>
              </p:cNvPr>
              <p:cNvPicPr>
                <a:picLocks noChangeAspect="1"/>
              </p:cNvPicPr>
              <p:nvPr/>
            </p:nvPicPr>
            <p:blipFill rotWithShape="1">
              <a:blip r:embed="rId4">
                <a:extLst>
                  <a:ext uri="{28A0092B-C50C-407E-A947-70E740481C1C}">
                    <a14:useLocalDpi xmlns:a14="http://schemas.microsoft.com/office/drawing/2010/main" val="0"/>
                  </a:ext>
                </a:extLst>
              </a:blip>
              <a:srcRect l="7440" t="27692" r="7120" b="31692"/>
              <a:stretch/>
            </p:blipFill>
            <p:spPr>
              <a:xfrm>
                <a:off x="2489981" y="3388"/>
                <a:ext cx="3516923" cy="1304028"/>
              </a:xfrm>
              <a:prstGeom prst="rect">
                <a:avLst/>
              </a:prstGeom>
            </p:spPr>
          </p:pic>
          <p:sp>
            <p:nvSpPr>
              <p:cNvPr id="5" name="Rectangle 4">
                <a:extLst>
                  <a:ext uri="{FF2B5EF4-FFF2-40B4-BE49-F238E27FC236}">
                    <a16:creationId xmlns:a16="http://schemas.microsoft.com/office/drawing/2014/main" id="{5BCBB2C8-F7F7-4976-8052-DF4E2782629E}"/>
                  </a:ext>
                </a:extLst>
              </p:cNvPr>
              <p:cNvSpPr/>
              <p:nvPr/>
            </p:nvSpPr>
            <p:spPr>
              <a:xfrm>
                <a:off x="5994204" y="19049"/>
                <a:ext cx="157676" cy="954881"/>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9DFAD7A-B186-4C13-851D-FB6EA476AB8A}"/>
                </a:ext>
              </a:extLst>
            </p:cNvPr>
            <p:cNvSpPr txBox="1"/>
            <p:nvPr/>
          </p:nvSpPr>
          <p:spPr>
            <a:xfrm>
              <a:off x="5755240" y="167530"/>
              <a:ext cx="476412" cy="769441"/>
            </a:xfrm>
            <a:prstGeom prst="rect">
              <a:avLst/>
            </a:prstGeom>
            <a:noFill/>
          </p:spPr>
          <p:txBody>
            <a:bodyPr wrap="none" rtlCol="0">
              <a:spAutoFit/>
            </a:bodyPr>
            <a:lstStyle/>
            <a:p>
              <a:r>
                <a:rPr lang="en-US" sz="4400" dirty="0">
                  <a:solidFill>
                    <a:schemeClr val="bg1"/>
                  </a:solidFill>
                  <a:latin typeface="Impact" panose="020B0806030902050204" pitchFamily="34" charset="0"/>
                </a:rPr>
                <a:t>S</a:t>
              </a:r>
            </a:p>
          </p:txBody>
        </p:sp>
      </p:grpSp>
    </p:spTree>
    <p:extLst>
      <p:ext uri="{BB962C8B-B14F-4D97-AF65-F5344CB8AC3E}">
        <p14:creationId xmlns:p14="http://schemas.microsoft.com/office/powerpoint/2010/main" val="161473220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C7E040-6D88-437F-8A98-601B198C29A5}"/>
              </a:ext>
            </a:extLst>
          </p:cNvPr>
          <p:cNvPicPr>
            <a:picLocks noChangeAspect="1"/>
          </p:cNvPicPr>
          <p:nvPr/>
        </p:nvPicPr>
        <p:blipFill>
          <a:blip r:embed="rId2"/>
          <a:stretch>
            <a:fillRect/>
          </a:stretch>
        </p:blipFill>
        <p:spPr>
          <a:xfrm>
            <a:off x="0" y="-13730"/>
            <a:ext cx="9144000" cy="6885460"/>
          </a:xfrm>
          <a:prstGeom prst="rect">
            <a:avLst/>
          </a:prstGeom>
        </p:spPr>
      </p:pic>
      <p:sp>
        <p:nvSpPr>
          <p:cNvPr id="3" name="Content Placeholder 2">
            <a:extLst>
              <a:ext uri="{FF2B5EF4-FFF2-40B4-BE49-F238E27FC236}">
                <a16:creationId xmlns:a16="http://schemas.microsoft.com/office/drawing/2014/main" id="{33FDE990-EDF4-463A-8065-286BF14A6DB3}"/>
              </a:ext>
            </a:extLst>
          </p:cNvPr>
          <p:cNvSpPr>
            <a:spLocks noGrp="1"/>
          </p:cNvSpPr>
          <p:nvPr>
            <p:ph idx="1"/>
          </p:nvPr>
        </p:nvSpPr>
        <p:spPr>
          <a:xfrm>
            <a:off x="522513" y="1428750"/>
            <a:ext cx="8142515" cy="5001079"/>
          </a:xfrm>
          <a:solidFill>
            <a:srgbClr val="FFFFFF"/>
          </a:solidFill>
        </p:spPr>
        <p:txBody>
          <a:bodyPr>
            <a:normAutofit lnSpcReduction="10000"/>
          </a:bodyPr>
          <a:lstStyle/>
          <a:p>
            <a:pPr marL="406400" indent="-406400">
              <a:buFont typeface="Wingdings" panose="05000000000000000000" pitchFamily="2" charset="2"/>
              <a:buChar char="ü"/>
            </a:pPr>
            <a:r>
              <a:rPr lang="en-GB" dirty="0"/>
              <a:t>Nigerians must pay greater attention to character moulding and modelling.  Consideration and recognition for </a:t>
            </a:r>
            <a:r>
              <a:rPr lang="en-US" dirty="0"/>
              <a:t>awards, titles, and </a:t>
            </a:r>
            <a:r>
              <a:rPr lang="en-US" dirty="0" err="1"/>
              <a:t>honours</a:t>
            </a:r>
            <a:r>
              <a:rPr lang="en-US" dirty="0"/>
              <a:t>, should not be based on social status or wealth, but integrity, good character, and meaningful contribution to the society.</a:t>
            </a:r>
          </a:p>
          <a:p>
            <a:pPr marL="406400" indent="-406400">
              <a:buFont typeface="Wingdings" panose="05000000000000000000" pitchFamily="2" charset="2"/>
              <a:buChar char="ü"/>
            </a:pPr>
            <a:endParaRPr lang="en-US" dirty="0"/>
          </a:p>
          <a:p>
            <a:pPr marL="406400" indent="-406400">
              <a:buFont typeface="Wingdings" panose="05000000000000000000" pitchFamily="2" charset="2"/>
              <a:buChar char="ü"/>
            </a:pPr>
            <a:r>
              <a:rPr lang="en-US" sz="2800" dirty="0"/>
              <a:t>The government must be serious in reforming and sanitizing the system by formulating workable policies that would ensure that criminals and economic saboteurs are dealt with, in accordance with the laws of the land, and not based on religion, ethnicity or technicalities. </a:t>
            </a:r>
          </a:p>
          <a:p>
            <a:pPr marL="406400" indent="-406400">
              <a:buFont typeface="Wingdings" panose="05000000000000000000" pitchFamily="2" charset="2"/>
              <a:buChar char="ü"/>
            </a:pPr>
            <a:endParaRPr lang="en-US" dirty="0"/>
          </a:p>
          <a:p>
            <a:pPr>
              <a:buFont typeface="Wingdings" panose="05000000000000000000" pitchFamily="2" charset="2"/>
              <a:buChar char="ü"/>
            </a:pPr>
            <a:endParaRPr lang="en-US" dirty="0"/>
          </a:p>
        </p:txBody>
      </p:sp>
      <p:grpSp>
        <p:nvGrpSpPr>
          <p:cNvPr id="7" name="Group 6">
            <a:extLst>
              <a:ext uri="{FF2B5EF4-FFF2-40B4-BE49-F238E27FC236}">
                <a16:creationId xmlns:a16="http://schemas.microsoft.com/office/drawing/2014/main" id="{D83F8F7F-7E5F-4526-AE10-3B2A5CB72A72}"/>
              </a:ext>
            </a:extLst>
          </p:cNvPr>
          <p:cNvGrpSpPr/>
          <p:nvPr/>
        </p:nvGrpSpPr>
        <p:grpSpPr>
          <a:xfrm>
            <a:off x="2489981" y="3388"/>
            <a:ext cx="3741671" cy="1425362"/>
            <a:chOff x="2489981" y="3388"/>
            <a:chExt cx="3741671" cy="1425362"/>
          </a:xfrm>
        </p:grpSpPr>
        <p:grpSp>
          <p:nvGrpSpPr>
            <p:cNvPr id="8" name="Group 7">
              <a:extLst>
                <a:ext uri="{FF2B5EF4-FFF2-40B4-BE49-F238E27FC236}">
                  <a16:creationId xmlns:a16="http://schemas.microsoft.com/office/drawing/2014/main" id="{EC12AC72-AF82-4816-A7F6-B8E2DFF6607C}"/>
                </a:ext>
              </a:extLst>
            </p:cNvPr>
            <p:cNvGrpSpPr/>
            <p:nvPr/>
          </p:nvGrpSpPr>
          <p:grpSpPr>
            <a:xfrm>
              <a:off x="2489981" y="3388"/>
              <a:ext cx="3661899" cy="1425362"/>
              <a:chOff x="2489981" y="3388"/>
              <a:chExt cx="3661899" cy="1304028"/>
            </a:xfrm>
          </p:grpSpPr>
          <p:pic>
            <p:nvPicPr>
              <p:cNvPr id="10" name="Picture 9">
                <a:extLst>
                  <a:ext uri="{FF2B5EF4-FFF2-40B4-BE49-F238E27FC236}">
                    <a16:creationId xmlns:a16="http://schemas.microsoft.com/office/drawing/2014/main" id="{E4603D24-79C8-4A38-8935-1CE036BA0E33}"/>
                  </a:ext>
                </a:extLst>
              </p:cNvPr>
              <p:cNvPicPr>
                <a:picLocks noChangeAspect="1"/>
              </p:cNvPicPr>
              <p:nvPr/>
            </p:nvPicPr>
            <p:blipFill rotWithShape="1">
              <a:blip r:embed="rId3">
                <a:extLst>
                  <a:ext uri="{28A0092B-C50C-407E-A947-70E740481C1C}">
                    <a14:useLocalDpi xmlns:a14="http://schemas.microsoft.com/office/drawing/2010/main" val="0"/>
                  </a:ext>
                </a:extLst>
              </a:blip>
              <a:srcRect l="7440" t="27692" r="7120" b="31692"/>
              <a:stretch/>
            </p:blipFill>
            <p:spPr>
              <a:xfrm>
                <a:off x="2489981" y="3388"/>
                <a:ext cx="3516923" cy="1304028"/>
              </a:xfrm>
              <a:prstGeom prst="rect">
                <a:avLst/>
              </a:prstGeom>
            </p:spPr>
          </p:pic>
          <p:sp>
            <p:nvSpPr>
              <p:cNvPr id="11" name="Rectangle 10">
                <a:extLst>
                  <a:ext uri="{FF2B5EF4-FFF2-40B4-BE49-F238E27FC236}">
                    <a16:creationId xmlns:a16="http://schemas.microsoft.com/office/drawing/2014/main" id="{88707273-97E2-4C76-B7EF-19522F85D4B2}"/>
                  </a:ext>
                </a:extLst>
              </p:cNvPr>
              <p:cNvSpPr/>
              <p:nvPr/>
            </p:nvSpPr>
            <p:spPr>
              <a:xfrm>
                <a:off x="5994204" y="19049"/>
                <a:ext cx="157676" cy="954881"/>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5D67ED5-3916-4866-99E2-465B1991FFD5}"/>
                </a:ext>
              </a:extLst>
            </p:cNvPr>
            <p:cNvSpPr txBox="1"/>
            <p:nvPr/>
          </p:nvSpPr>
          <p:spPr>
            <a:xfrm>
              <a:off x="5755240" y="167530"/>
              <a:ext cx="476412" cy="769441"/>
            </a:xfrm>
            <a:prstGeom prst="rect">
              <a:avLst/>
            </a:prstGeom>
            <a:noFill/>
          </p:spPr>
          <p:txBody>
            <a:bodyPr wrap="none" rtlCol="0">
              <a:spAutoFit/>
            </a:bodyPr>
            <a:lstStyle/>
            <a:p>
              <a:r>
                <a:rPr lang="en-US" sz="4400" dirty="0">
                  <a:solidFill>
                    <a:schemeClr val="bg1"/>
                  </a:solidFill>
                  <a:latin typeface="Impact" panose="020B0806030902050204" pitchFamily="34" charset="0"/>
                </a:rPr>
                <a:t>S</a:t>
              </a:r>
            </a:p>
          </p:txBody>
        </p:sp>
      </p:grpSp>
    </p:spTree>
    <p:extLst>
      <p:ext uri="{BB962C8B-B14F-4D97-AF65-F5344CB8AC3E}">
        <p14:creationId xmlns:p14="http://schemas.microsoft.com/office/powerpoint/2010/main" val="14628899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CD128-5A46-49CB-9D05-540EA4FFD913}"/>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rot="10800000">
            <a:off x="0" y="5936343"/>
            <a:ext cx="9272954" cy="1077686"/>
          </a:xfrm>
          <a:prstGeom prst="rect">
            <a:avLst/>
          </a:prstGeom>
        </p:spPr>
      </p:pic>
      <p:sp>
        <p:nvSpPr>
          <p:cNvPr id="3" name="Content Placeholder 2"/>
          <p:cNvSpPr>
            <a:spLocks noGrp="1"/>
          </p:cNvSpPr>
          <p:nvPr>
            <p:ph idx="1"/>
          </p:nvPr>
        </p:nvSpPr>
        <p:spPr>
          <a:xfrm>
            <a:off x="228600" y="1071561"/>
            <a:ext cx="8204200" cy="5285695"/>
          </a:xfrm>
        </p:spPr>
        <p:txBody>
          <a:bodyPr>
            <a:normAutofit lnSpcReduction="10000"/>
          </a:bodyPr>
          <a:lstStyle/>
          <a:p>
            <a:pPr marL="465138" lvl="0" indent="-465138" algn="just">
              <a:spcBef>
                <a:spcPts val="0"/>
              </a:spcBef>
              <a:buFont typeface="Wingdings" panose="05000000000000000000" pitchFamily="2" charset="2"/>
              <a:buChar char="ü"/>
            </a:pPr>
            <a:r>
              <a:rPr lang="en-US" dirty="0"/>
              <a:t>Finally, I recommend that Nigeria as a country, must encourage positive socio-cultural attributes. </a:t>
            </a:r>
          </a:p>
          <a:p>
            <a:pPr marL="465138" lvl="0" indent="-465138" algn="just">
              <a:spcBef>
                <a:spcPts val="0"/>
              </a:spcBef>
              <a:buFont typeface="Wingdings" panose="05000000000000000000" pitchFamily="2" charset="2"/>
              <a:buChar char="ü"/>
            </a:pPr>
            <a:endParaRPr lang="en-US" dirty="0"/>
          </a:p>
          <a:p>
            <a:pPr marL="465138" lvl="0" indent="-465138" algn="just">
              <a:spcBef>
                <a:spcPts val="0"/>
              </a:spcBef>
              <a:buFont typeface="Wingdings" panose="05000000000000000000" pitchFamily="2" charset="2"/>
              <a:buChar char="ü"/>
            </a:pPr>
            <a:r>
              <a:rPr lang="en-US" dirty="0"/>
              <a:t>The citizens must be ready to embrace   reforms and policies that would put the country among the developed and civilized nations. The issue of monthly salaries/wages should be interrogated. </a:t>
            </a:r>
          </a:p>
          <a:p>
            <a:pPr marL="465138" lvl="0" indent="-465138" algn="just">
              <a:spcBef>
                <a:spcPts val="0"/>
              </a:spcBef>
              <a:buFont typeface="Wingdings" panose="05000000000000000000" pitchFamily="2" charset="2"/>
              <a:buChar char="ü"/>
            </a:pPr>
            <a:endParaRPr lang="en-US" dirty="0"/>
          </a:p>
          <a:p>
            <a:pPr marL="465138" lvl="0" indent="-465138" algn="just">
              <a:spcBef>
                <a:spcPts val="0"/>
              </a:spcBef>
              <a:buFont typeface="Wingdings" panose="05000000000000000000" pitchFamily="2" charset="2"/>
              <a:buChar char="ü"/>
            </a:pPr>
            <a:r>
              <a:rPr lang="en-US" dirty="0"/>
              <a:t>It is high time, Nigerians stopped deceiving themselves. A lot of Nigerians receive or earn salaries for doing nothing. Evidence has shown that there is high efficiency and productivity in countries, where workers are paid according to the number of hours they put into their jobs.</a:t>
            </a: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E3EC1373-8EB2-42F2-A33F-516D8AB26AEE}"/>
              </a:ext>
            </a:extLst>
          </p:cNvPr>
          <p:cNvGrpSpPr/>
          <p:nvPr/>
        </p:nvGrpSpPr>
        <p:grpSpPr>
          <a:xfrm>
            <a:off x="3189067" y="0"/>
            <a:ext cx="2903445" cy="1013963"/>
            <a:chOff x="2489981" y="3388"/>
            <a:chExt cx="3752822" cy="1425362"/>
          </a:xfrm>
        </p:grpSpPr>
        <p:grpSp>
          <p:nvGrpSpPr>
            <p:cNvPr id="6" name="Group 5">
              <a:extLst>
                <a:ext uri="{FF2B5EF4-FFF2-40B4-BE49-F238E27FC236}">
                  <a16:creationId xmlns:a16="http://schemas.microsoft.com/office/drawing/2014/main" id="{F1824FFC-63A0-4E8B-9404-F463BFB68296}"/>
                </a:ext>
              </a:extLst>
            </p:cNvPr>
            <p:cNvGrpSpPr/>
            <p:nvPr/>
          </p:nvGrpSpPr>
          <p:grpSpPr>
            <a:xfrm>
              <a:off x="2489981" y="3388"/>
              <a:ext cx="3661899" cy="1425362"/>
              <a:chOff x="2489981" y="3388"/>
              <a:chExt cx="3661899" cy="1304028"/>
            </a:xfrm>
          </p:grpSpPr>
          <p:pic>
            <p:nvPicPr>
              <p:cNvPr id="8" name="Picture 7">
                <a:extLst>
                  <a:ext uri="{FF2B5EF4-FFF2-40B4-BE49-F238E27FC236}">
                    <a16:creationId xmlns:a16="http://schemas.microsoft.com/office/drawing/2014/main" id="{02DFE01F-558B-40B7-8F7C-979BA11E2A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0" t="27692" r="7120" b="31692"/>
              <a:stretch/>
            </p:blipFill>
            <p:spPr>
              <a:xfrm>
                <a:off x="2489981" y="3388"/>
                <a:ext cx="3516923" cy="1304028"/>
              </a:xfrm>
              <a:prstGeom prst="rect">
                <a:avLst/>
              </a:prstGeom>
            </p:spPr>
          </p:pic>
          <p:sp>
            <p:nvSpPr>
              <p:cNvPr id="9" name="Rectangle 8">
                <a:extLst>
                  <a:ext uri="{FF2B5EF4-FFF2-40B4-BE49-F238E27FC236}">
                    <a16:creationId xmlns:a16="http://schemas.microsoft.com/office/drawing/2014/main" id="{EAF8F3D3-BD6F-44E3-9E76-BDDD33353CB3}"/>
                  </a:ext>
                </a:extLst>
              </p:cNvPr>
              <p:cNvSpPr/>
              <p:nvPr/>
            </p:nvSpPr>
            <p:spPr>
              <a:xfrm>
                <a:off x="5994204" y="19049"/>
                <a:ext cx="157676" cy="954881"/>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5BDCA7D-1BC5-4BB7-B302-066CFBD13407}"/>
                </a:ext>
              </a:extLst>
            </p:cNvPr>
            <p:cNvSpPr txBox="1"/>
            <p:nvPr/>
          </p:nvSpPr>
          <p:spPr>
            <a:xfrm>
              <a:off x="5730618" y="122898"/>
              <a:ext cx="512185" cy="822038"/>
            </a:xfrm>
            <a:prstGeom prst="rect">
              <a:avLst/>
            </a:prstGeom>
            <a:noFill/>
          </p:spPr>
          <p:txBody>
            <a:bodyPr wrap="none" rtlCol="0">
              <a:spAutoFit/>
            </a:bodyPr>
            <a:lstStyle/>
            <a:p>
              <a:r>
                <a:rPr lang="en-US" sz="3200" dirty="0">
                  <a:solidFill>
                    <a:schemeClr val="bg1"/>
                  </a:solidFill>
                  <a:latin typeface="Impact" panose="020B0806030902050204" pitchFamily="34" charset="0"/>
                </a:rPr>
                <a:t>S</a:t>
              </a:r>
            </a:p>
          </p:txBody>
        </p:sp>
      </p:grpSp>
    </p:spTree>
    <p:extLst>
      <p:ext uri="{BB962C8B-B14F-4D97-AF65-F5344CB8AC3E}">
        <p14:creationId xmlns:p14="http://schemas.microsoft.com/office/powerpoint/2010/main" val="2887898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8104B0-9FAB-4040-BFC2-5B0A493AC08E}"/>
              </a:ext>
            </a:extLst>
          </p:cNvPr>
          <p:cNvPicPr>
            <a:picLocks noChangeAspect="1"/>
          </p:cNvPicPr>
          <p:nvPr/>
        </p:nvPicPr>
        <p:blipFill>
          <a:blip r:embed="rId2"/>
          <a:stretch>
            <a:fillRect/>
          </a:stretch>
        </p:blipFill>
        <p:spPr>
          <a:xfrm>
            <a:off x="0" y="0"/>
            <a:ext cx="9144000" cy="2677886"/>
          </a:xfrm>
          <a:prstGeom prst="rect">
            <a:avLst/>
          </a:prstGeom>
        </p:spPr>
      </p:pic>
      <p:pic>
        <p:nvPicPr>
          <p:cNvPr id="4" name="Picture 3">
            <a:extLst>
              <a:ext uri="{FF2B5EF4-FFF2-40B4-BE49-F238E27FC236}">
                <a16:creationId xmlns:a16="http://schemas.microsoft.com/office/drawing/2014/main" id="{72CF47D6-7B73-4BFE-ABA4-6569AD080931}"/>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5588000" y="1538514"/>
            <a:ext cx="3438071" cy="4584095"/>
          </a:xfrm>
          <a:prstGeom prst="rect">
            <a:avLst/>
          </a:prstGeom>
          <a:ln w="889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01EC935F-C4E9-4C9B-8704-AB224F0E543E}"/>
              </a:ext>
            </a:extLst>
          </p:cNvPr>
          <p:cNvSpPr txBox="1"/>
          <p:nvPr/>
        </p:nvSpPr>
        <p:spPr>
          <a:xfrm>
            <a:off x="341086" y="2922919"/>
            <a:ext cx="4942114" cy="3539430"/>
          </a:xfrm>
          <a:prstGeom prst="rect">
            <a:avLst/>
          </a:prstGeom>
          <a:noFill/>
        </p:spPr>
        <p:txBody>
          <a:bodyPr wrap="square">
            <a:spAutoFit/>
          </a:bodyPr>
          <a:lstStyle/>
          <a:p>
            <a:pPr algn="ctr"/>
            <a:r>
              <a:rPr lang="en-US" sz="3200" b="1" i="1" dirty="0">
                <a:latin typeface="Times New Roman" panose="02020603050405020304" pitchFamily="18" charset="0"/>
                <a:ea typeface="Tahoma" panose="020B0604030504040204" pitchFamily="34" charset="0"/>
                <a:cs typeface="Times New Roman" panose="02020603050405020304" pitchFamily="18" charset="0"/>
              </a:rPr>
              <a:t>“Never be afraid to raise your voice for honesty, truth and compassion against injustice, lying and greed. If people all over the world would do this, it would change the earth”. </a:t>
            </a:r>
            <a:endParaRPr lang="en-US" sz="3200"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65CB823-EB90-448E-A41C-56D83D427DC6}"/>
              </a:ext>
            </a:extLst>
          </p:cNvPr>
          <p:cNvSpPr txBox="1"/>
          <p:nvPr/>
        </p:nvSpPr>
        <p:spPr>
          <a:xfrm>
            <a:off x="5602512" y="6277683"/>
            <a:ext cx="3200400" cy="523220"/>
          </a:xfrm>
          <a:prstGeom prst="rect">
            <a:avLst/>
          </a:prstGeom>
          <a:noFill/>
        </p:spPr>
        <p:txBody>
          <a:bodyPr wrap="square">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William </a:t>
            </a:r>
            <a:r>
              <a:rPr lang="en-US" sz="2800" dirty="0" err="1">
                <a:latin typeface="Tahoma" panose="020B0604030504040204" pitchFamily="34" charset="0"/>
                <a:ea typeface="Tahoma" panose="020B0604030504040204" pitchFamily="34" charset="0"/>
                <a:cs typeface="Tahoma" panose="020B0604030504040204" pitchFamily="34" charset="0"/>
              </a:rPr>
              <a:t>Faulker</a:t>
            </a:r>
            <a:endParaRPr lang="en-US" sz="2800" dirty="0"/>
          </a:p>
        </p:txBody>
      </p:sp>
    </p:spTree>
    <p:extLst>
      <p:ext uri="{BB962C8B-B14F-4D97-AF65-F5344CB8AC3E}">
        <p14:creationId xmlns:p14="http://schemas.microsoft.com/office/powerpoint/2010/main" val="358507006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3429000"/>
            <a:ext cx="8801100" cy="3102429"/>
          </a:xfrm>
        </p:spPr>
        <p:txBody>
          <a:bodyPr>
            <a:normAutofit/>
          </a:bodyPr>
          <a:lstStyle/>
          <a:p>
            <a:pPr marL="623888" indent="-623888">
              <a:buFont typeface="Wingdings" panose="05000000000000000000" pitchFamily="2" charset="2"/>
              <a:buChar char="v"/>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I am convinced that through this lecture I have</a:t>
            </a:r>
            <a:r>
              <a:rPr lang="en-US" sz="2400" i="1" dirty="0">
                <a:solidFill>
                  <a:srgbClr val="002060"/>
                </a:solidFill>
                <a:latin typeface="Tahoma" panose="020B0604030504040204" pitchFamily="34" charset="0"/>
                <a:ea typeface="Tahoma" panose="020B0604030504040204" pitchFamily="34" charset="0"/>
                <a:cs typeface="Tahoma" panose="020B0604030504040204" pitchFamily="34" charset="0"/>
              </a:rPr>
              <a:t> succeeded in unveiling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fairly and comprehensively the glimpses of how all of us have helped in bringing Nigeria, our dear country, to its knees</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623888" indent="-623888">
              <a:buFont typeface="Wingdings" panose="05000000000000000000" pitchFamily="2" charset="2"/>
              <a:buChar char="v"/>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623888" indent="-623888">
              <a:buFont typeface="Wingdings" panose="05000000000000000000" pitchFamily="2" charset="2"/>
              <a:buChar char="v"/>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We could not have had a better country.  It is morally reprehensible to blame the country for our woes.  </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F7714F0B-32DD-4A02-BDAE-3AC0C69629D3}"/>
              </a:ext>
            </a:extLst>
          </p:cNvPr>
          <p:cNvPicPr>
            <a:picLocks noChangeAspect="1"/>
          </p:cNvPicPr>
          <p:nvPr/>
        </p:nvPicPr>
        <p:blipFill>
          <a:blip r:embed="rId2"/>
          <a:stretch>
            <a:fillRect/>
          </a:stretch>
        </p:blipFill>
        <p:spPr>
          <a:xfrm>
            <a:off x="0" y="0"/>
            <a:ext cx="4760686" cy="2677886"/>
          </a:xfrm>
          <a:prstGeom prst="rect">
            <a:avLst/>
          </a:prstGeom>
        </p:spPr>
      </p:pic>
      <p:sp>
        <p:nvSpPr>
          <p:cNvPr id="4" name="TextBox 3">
            <a:extLst>
              <a:ext uri="{FF2B5EF4-FFF2-40B4-BE49-F238E27FC236}">
                <a16:creationId xmlns:a16="http://schemas.microsoft.com/office/drawing/2014/main" id="{3D7B28D2-90B8-45E6-9BB9-2BAEB8D67B67}"/>
              </a:ext>
            </a:extLst>
          </p:cNvPr>
          <p:cNvSpPr txBox="1"/>
          <p:nvPr/>
        </p:nvSpPr>
        <p:spPr>
          <a:xfrm>
            <a:off x="2119086" y="1100767"/>
            <a:ext cx="6836228" cy="2492990"/>
          </a:xfrm>
          <a:prstGeom prst="rect">
            <a:avLst/>
          </a:prstGeom>
          <a:noFill/>
        </p:spPr>
        <p:txBody>
          <a:bodyPr wrap="square" rtlCol="0">
            <a:spAutoFit/>
          </a:bodyPr>
          <a:lstStyle/>
          <a:p>
            <a:pPr marL="457200" indent="-457200">
              <a:buFont typeface="Wingdings" panose="05000000000000000000" pitchFamily="2" charset="2"/>
              <a:buChar char="v"/>
            </a:pPr>
            <a:r>
              <a:rPr lang="en-US" sz="2600" dirty="0">
                <a:latin typeface="Tahoma" panose="020B0604030504040204" pitchFamily="34" charset="0"/>
                <a:ea typeface="Tahoma" panose="020B0604030504040204" pitchFamily="34" charset="0"/>
                <a:cs typeface="Tahoma" panose="020B0604030504040204" pitchFamily="34" charset="0"/>
              </a:rPr>
              <a:t>The major aim of this lecture was to convey some of the intellectual excitements that are associated with the search for solutions to some of our teething problems. </a:t>
            </a:r>
          </a:p>
          <a:p>
            <a:pPr marL="457200" indent="-457200">
              <a:buFont typeface="Wingdings" panose="05000000000000000000" pitchFamily="2" charset="2"/>
              <a:buChar char="v"/>
            </a:pPr>
            <a:endParaRPr lang="en-US" sz="2600" dirty="0"/>
          </a:p>
        </p:txBody>
      </p:sp>
    </p:spTree>
    <p:extLst>
      <p:ext uri="{BB962C8B-B14F-4D97-AF65-F5344CB8AC3E}">
        <p14:creationId xmlns:p14="http://schemas.microsoft.com/office/powerpoint/2010/main" val="200036681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0CAAF-BE07-4083-824B-31E8A2CA5035}"/>
              </a:ext>
            </a:extLst>
          </p:cNvPr>
          <p:cNvPicPr>
            <a:picLocks noChangeAspect="1"/>
          </p:cNvPicPr>
          <p:nvPr/>
        </p:nvPicPr>
        <p:blipFill>
          <a:blip r:embed="rId2">
            <a:duotone>
              <a:schemeClr val="accent1">
                <a:shade val="45000"/>
                <a:satMod val="135000"/>
              </a:schemeClr>
              <a:prstClr val="white"/>
            </a:duotone>
          </a:blip>
          <a:stretch>
            <a:fillRect/>
          </a:stretch>
        </p:blipFill>
        <p:spPr>
          <a:xfrm>
            <a:off x="-43544" y="4267200"/>
            <a:ext cx="9187543" cy="2590800"/>
          </a:xfrm>
          <a:prstGeom prst="rect">
            <a:avLst/>
          </a:prstGeom>
        </p:spPr>
      </p:pic>
      <p:sp>
        <p:nvSpPr>
          <p:cNvPr id="3" name="Content Placeholder 2"/>
          <p:cNvSpPr>
            <a:spLocks noGrp="1"/>
          </p:cNvSpPr>
          <p:nvPr>
            <p:ph idx="1"/>
          </p:nvPr>
        </p:nvSpPr>
        <p:spPr>
          <a:xfrm>
            <a:off x="227693" y="1276944"/>
            <a:ext cx="8321221" cy="5210941"/>
          </a:xfrm>
        </p:spPr>
        <p:txBody>
          <a:bodyPr>
            <a:normAutofit/>
          </a:bodyPr>
          <a:lstStyle/>
          <a:p>
            <a:pPr marL="465138" indent="-465138" algn="just">
              <a:buFont typeface="Wingdings" panose="05000000000000000000" pitchFamily="2" charset="2"/>
              <a:buChar char="v"/>
            </a:pPr>
            <a:r>
              <a:rPr lang="en-GB" sz="2400" dirty="0">
                <a:latin typeface="Tahoma" panose="020B0604030504040204" pitchFamily="34" charset="0"/>
                <a:ea typeface="Tahoma" panose="020B0604030504040204" pitchFamily="34" charset="0"/>
                <a:cs typeface="Tahoma" panose="020B0604030504040204" pitchFamily="34" charset="0"/>
              </a:rPr>
              <a:t>The hope is not lost and the dream of a better country is still realizable,</a:t>
            </a:r>
            <a:r>
              <a:rPr lang="en-US" sz="2400" dirty="0">
                <a:latin typeface="Tahoma" panose="020B0604030504040204" pitchFamily="34" charset="0"/>
                <a:ea typeface="Tahoma" panose="020B0604030504040204" pitchFamily="34" charset="0"/>
                <a:cs typeface="Tahoma" panose="020B0604030504040204" pitchFamily="34" charset="0"/>
              </a:rPr>
              <a:t> but</a:t>
            </a:r>
            <a:r>
              <a:rPr lang="en-GB" sz="2400" dirty="0">
                <a:latin typeface="Tahoma" panose="020B0604030504040204" pitchFamily="34" charset="0"/>
                <a:ea typeface="Tahoma" panose="020B0604030504040204" pitchFamily="34" charset="0"/>
                <a:cs typeface="Tahoma" panose="020B0604030504040204" pitchFamily="34" charset="0"/>
              </a:rPr>
              <a:t> we must all</a:t>
            </a:r>
            <a:r>
              <a:rPr lang="en-US" sz="2400" dirty="0">
                <a:latin typeface="Tahoma" panose="020B0604030504040204" pitchFamily="34" charset="0"/>
                <a:ea typeface="Tahoma" panose="020B0604030504040204" pitchFamily="34" charset="0"/>
                <a:cs typeface="Tahoma" panose="020B0604030504040204" pitchFamily="34" charset="0"/>
              </a:rPr>
              <a:t> be ready to serve as a moral compass. </a:t>
            </a:r>
          </a:p>
          <a:p>
            <a:pPr marL="465138" indent="-465138" algn="just">
              <a:buFont typeface="Wingdings" panose="05000000000000000000" pitchFamily="2" charset="2"/>
              <a:buChar char="v"/>
            </a:pPr>
            <a:endParaRPr lang="en-US" sz="1200" dirty="0">
              <a:latin typeface="Tahoma" panose="020B0604030504040204" pitchFamily="34" charset="0"/>
              <a:ea typeface="Tahoma" panose="020B0604030504040204" pitchFamily="34" charset="0"/>
              <a:cs typeface="Tahoma" panose="020B0604030504040204" pitchFamily="34" charset="0"/>
            </a:endParaRPr>
          </a:p>
          <a:p>
            <a:pPr marL="465138" indent="-465138" algn="just">
              <a:buFont typeface="Wingdings" panose="05000000000000000000" pitchFamily="2" charset="2"/>
              <a:buChar char="v"/>
            </a:pPr>
            <a:r>
              <a:rPr lang="en-US" sz="2400" dirty="0">
                <a:latin typeface="Tahoma" panose="020B0604030504040204" pitchFamily="34" charset="0"/>
                <a:ea typeface="Tahoma" panose="020B0604030504040204" pitchFamily="34" charset="0"/>
                <a:cs typeface="Tahoma" panose="020B0604030504040204" pitchFamily="34" charset="0"/>
              </a:rPr>
              <a:t>It would be impossible to solve our problems, without first of all, looking into ourselves. </a:t>
            </a:r>
          </a:p>
          <a:p>
            <a:pPr marL="465138" indent="-465138" algn="just">
              <a:buFont typeface="Wingdings" panose="05000000000000000000" pitchFamily="2" charset="2"/>
              <a:buChar char="v"/>
            </a:pPr>
            <a:endParaRPr lang="en-US" sz="1200" dirty="0">
              <a:latin typeface="Tahoma" panose="020B0604030504040204" pitchFamily="34" charset="0"/>
              <a:ea typeface="Tahoma" panose="020B0604030504040204" pitchFamily="34" charset="0"/>
              <a:cs typeface="Tahoma" panose="020B0604030504040204" pitchFamily="34" charset="0"/>
            </a:endParaRPr>
          </a:p>
          <a:p>
            <a:pPr marL="465138" indent="-465138" algn="just">
              <a:buFont typeface="Wingdings" panose="05000000000000000000" pitchFamily="2" charset="2"/>
              <a:buChar char="v"/>
            </a:pPr>
            <a:r>
              <a:rPr lang="en-US" sz="2400" dirty="0">
                <a:latin typeface="Tahoma" panose="020B0604030504040204" pitchFamily="34" charset="0"/>
                <a:ea typeface="Tahoma" panose="020B0604030504040204" pitchFamily="34" charset="0"/>
                <a:cs typeface="Tahoma" panose="020B0604030504040204" pitchFamily="34" charset="0"/>
              </a:rPr>
              <a:t>It is not only the prayers of the righteous that would make the light to shine and dispel the darkness over Nigeria, but the collective efforts and will to speak the truth and do the right thing at all times. </a:t>
            </a:r>
            <a:r>
              <a:rPr lang="en-US" sz="2400" b="1" dirty="0">
                <a:latin typeface="Tahoma" panose="020B0604030504040204" pitchFamily="34" charset="0"/>
                <a:ea typeface="Tahoma" panose="020B0604030504040204" pitchFamily="34" charset="0"/>
                <a:cs typeface="Tahoma" panose="020B0604030504040204" pitchFamily="34" charset="0"/>
              </a:rPr>
              <a:t> </a:t>
            </a:r>
          </a:p>
          <a:p>
            <a:pPr marL="465138" indent="-465138" algn="just">
              <a:buFont typeface="Wingdings" panose="05000000000000000000" pitchFamily="2" charset="2"/>
              <a:buChar char="v"/>
            </a:pPr>
            <a:endParaRPr lang="en-US" sz="1200" dirty="0">
              <a:latin typeface="Tahoma" panose="020B0604030504040204" pitchFamily="34" charset="0"/>
              <a:ea typeface="Tahoma" panose="020B0604030504040204" pitchFamily="34" charset="0"/>
              <a:cs typeface="Tahoma" panose="020B0604030504040204" pitchFamily="34" charset="0"/>
            </a:endParaRPr>
          </a:p>
          <a:p>
            <a:pPr marL="465138" indent="-465138" algn="just">
              <a:buFont typeface="Wingdings" panose="05000000000000000000" pitchFamily="2" charset="2"/>
              <a:buChar char="v"/>
            </a:pPr>
            <a:r>
              <a:rPr lang="en-US" sz="2400" dirty="0">
                <a:latin typeface="Tahoma" panose="020B0604030504040204" pitchFamily="34" charset="0"/>
                <a:ea typeface="Tahoma" panose="020B0604030504040204" pitchFamily="34" charset="0"/>
                <a:cs typeface="Tahoma" panose="020B0604030504040204" pitchFamily="34" charset="0"/>
              </a:rPr>
              <a:t>May God grant us people, who are ready for service unto humanity and not unto their pockets, Amen</a:t>
            </a:r>
            <a:r>
              <a:rPr lang="en-GB"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DF405C40-7FF1-4CC3-A2C9-8FF6E597B43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3968" t="31499" r="13333" b="9228"/>
          <a:stretch/>
        </p:blipFill>
        <p:spPr>
          <a:xfrm>
            <a:off x="2731719" y="0"/>
            <a:ext cx="3680562" cy="1422400"/>
          </a:xfrm>
          <a:prstGeom prst="rect">
            <a:avLst/>
          </a:prstGeom>
        </p:spPr>
      </p:pic>
    </p:spTree>
    <p:extLst>
      <p:ext uri="{BB962C8B-B14F-4D97-AF65-F5344CB8AC3E}">
        <p14:creationId xmlns:p14="http://schemas.microsoft.com/office/powerpoint/2010/main" val="261150931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3E3BA-502B-425C-BBDA-33C320CC225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54349"/>
          <a:stretch/>
        </p:blipFill>
        <p:spPr>
          <a:xfrm rot="10800000">
            <a:off x="0" y="4249057"/>
            <a:ext cx="9144000" cy="2608943"/>
          </a:xfrm>
          <a:prstGeom prst="rect">
            <a:avLst/>
          </a:prstGeom>
        </p:spPr>
      </p:pic>
      <p:pic>
        <p:nvPicPr>
          <p:cNvPr id="2" name="Picture 1">
            <a:extLst>
              <a:ext uri="{FF2B5EF4-FFF2-40B4-BE49-F238E27FC236}">
                <a16:creationId xmlns:a16="http://schemas.microsoft.com/office/drawing/2014/main" id="{5D919D5E-8423-4695-B5F6-828016863D9F}"/>
              </a:ext>
            </a:extLst>
          </p:cNvPr>
          <p:cNvPicPr>
            <a:picLocks noChangeAspect="1"/>
          </p:cNvPicPr>
          <p:nvPr/>
        </p:nvPicPr>
        <p:blipFill>
          <a:blip r:embed="rId4"/>
          <a:stretch>
            <a:fillRect/>
          </a:stretch>
        </p:blipFill>
        <p:spPr>
          <a:xfrm>
            <a:off x="2191657" y="0"/>
            <a:ext cx="4368800" cy="1629811"/>
          </a:xfrm>
          <a:prstGeom prst="rect">
            <a:avLst/>
          </a:prstGeom>
        </p:spPr>
      </p:pic>
      <p:sp>
        <p:nvSpPr>
          <p:cNvPr id="3" name="Content Placeholder 2">
            <a:extLst>
              <a:ext uri="{FF2B5EF4-FFF2-40B4-BE49-F238E27FC236}">
                <a16:creationId xmlns:a16="http://schemas.microsoft.com/office/drawing/2014/main" id="{29BA075A-9B66-4941-B550-5A7E50A76A0A}"/>
              </a:ext>
            </a:extLst>
          </p:cNvPr>
          <p:cNvSpPr txBox="1">
            <a:spLocks/>
          </p:cNvSpPr>
          <p:nvPr/>
        </p:nvSpPr>
        <p:spPr>
          <a:xfrm>
            <a:off x="261256" y="1441125"/>
            <a:ext cx="8606973" cy="4524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Font typeface="Wingdings" panose="05000000000000000000" pitchFamily="2" charset="2"/>
              <a:buChar char="§"/>
            </a:pPr>
            <a:r>
              <a:rPr lang="en-US" sz="2600" dirty="0"/>
              <a:t>Let me use this opportunity to thank all the people that have come to grace this occasion. </a:t>
            </a:r>
          </a:p>
          <a:p>
            <a:pPr algn="just">
              <a:spcBef>
                <a:spcPts val="0"/>
              </a:spcBef>
              <a:buFont typeface="Wingdings" panose="05000000000000000000" pitchFamily="2" charset="2"/>
              <a:buChar char="§"/>
            </a:pPr>
            <a:endParaRPr lang="en-US" sz="2400" dirty="0"/>
          </a:p>
          <a:p>
            <a:pPr algn="just">
              <a:spcBef>
                <a:spcPts val="0"/>
              </a:spcBef>
              <a:buFont typeface="Wingdings" panose="05000000000000000000" pitchFamily="2" charset="2"/>
              <a:buChar char="§"/>
            </a:pPr>
            <a:r>
              <a:rPr lang="en-US" sz="2600" dirty="0"/>
              <a:t>Today, you  have  made me bigger and taller than my size and height. </a:t>
            </a:r>
          </a:p>
          <a:p>
            <a:pPr algn="just">
              <a:spcBef>
                <a:spcPts val="0"/>
              </a:spcBef>
              <a:buFont typeface="Wingdings" panose="05000000000000000000" pitchFamily="2" charset="2"/>
              <a:buChar char="§"/>
            </a:pPr>
            <a:endParaRPr lang="en-US" sz="2400" dirty="0"/>
          </a:p>
          <a:p>
            <a:pPr algn="just">
              <a:spcBef>
                <a:spcPts val="0"/>
              </a:spcBef>
              <a:buFont typeface="Wingdings" panose="05000000000000000000" pitchFamily="2" charset="2"/>
              <a:buChar char="§"/>
            </a:pPr>
            <a:r>
              <a:rPr lang="en-US" sz="2600" dirty="0"/>
              <a:t>I am grateful, and for coming here to </a:t>
            </a:r>
            <a:r>
              <a:rPr lang="en-US" sz="2600" dirty="0" err="1"/>
              <a:t>honour</a:t>
            </a:r>
            <a:r>
              <a:rPr lang="en-US" sz="2600" dirty="0"/>
              <a:t> and celebrate with me, celebration will never cease in your homes. </a:t>
            </a:r>
          </a:p>
          <a:p>
            <a:pPr algn="just">
              <a:spcBef>
                <a:spcPts val="0"/>
              </a:spcBef>
              <a:buFont typeface="Wingdings" panose="05000000000000000000" pitchFamily="2" charset="2"/>
              <a:buChar char="§"/>
            </a:pPr>
            <a:endParaRPr lang="en-US" dirty="0"/>
          </a:p>
          <a:p>
            <a:pPr algn="just">
              <a:spcBef>
                <a:spcPts val="0"/>
              </a:spcBef>
              <a:buFont typeface="Wingdings" panose="05000000000000000000" pitchFamily="2" charset="2"/>
              <a:buChar char="§"/>
            </a:pPr>
            <a:r>
              <a:rPr lang="en-US" sz="2600" dirty="0"/>
              <a:t>May  God grant all of you  journey mercies back to your various destinations, Amen! </a:t>
            </a:r>
          </a:p>
        </p:txBody>
      </p:sp>
    </p:spTree>
    <p:extLst>
      <p:ext uri="{BB962C8B-B14F-4D97-AF65-F5344CB8AC3E}">
        <p14:creationId xmlns:p14="http://schemas.microsoft.com/office/powerpoint/2010/main" val="382792516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DEB2BE-9A17-4F20-92D6-0D6826E98FED}"/>
              </a:ext>
            </a:extLst>
          </p:cNvPr>
          <p:cNvPicPr>
            <a:picLocks noChangeAspect="1"/>
          </p:cNvPicPr>
          <p:nvPr/>
        </p:nvPicPr>
        <p:blipFill rotWithShape="1">
          <a:blip r:embed="rId2">
            <a:extLst>
              <a:ext uri="{28A0092B-C50C-407E-A947-70E740481C1C}">
                <a14:useLocalDpi xmlns:a14="http://schemas.microsoft.com/office/drawing/2010/main" val="0"/>
              </a:ext>
            </a:extLst>
          </a:blip>
          <a:srcRect l="27946" r="24916" b="10719"/>
          <a:stretch/>
        </p:blipFill>
        <p:spPr>
          <a:xfrm>
            <a:off x="-1" y="0"/>
            <a:ext cx="3155985" cy="6822623"/>
          </a:xfrm>
          <a:prstGeom prst="rect">
            <a:avLst/>
          </a:prstGeom>
        </p:spPr>
      </p:pic>
      <p:pic>
        <p:nvPicPr>
          <p:cNvPr id="13" name="Picture 12">
            <a:extLst>
              <a:ext uri="{FF2B5EF4-FFF2-40B4-BE49-F238E27FC236}">
                <a16:creationId xmlns:a16="http://schemas.microsoft.com/office/drawing/2014/main" id="{4B9D0C80-09D1-4BCE-B394-70DA20113A84}"/>
              </a:ext>
            </a:extLst>
          </p:cNvPr>
          <p:cNvPicPr>
            <a:picLocks noChangeAspect="1"/>
          </p:cNvPicPr>
          <p:nvPr/>
        </p:nvPicPr>
        <p:blipFill rotWithShape="1">
          <a:blip r:embed="rId2">
            <a:extLst>
              <a:ext uri="{28A0092B-C50C-407E-A947-70E740481C1C}">
                <a14:useLocalDpi xmlns:a14="http://schemas.microsoft.com/office/drawing/2010/main" val="0"/>
              </a:ext>
            </a:extLst>
          </a:blip>
          <a:srcRect l="27946" r="24916" b="10719"/>
          <a:stretch/>
        </p:blipFill>
        <p:spPr>
          <a:xfrm>
            <a:off x="5988015" y="0"/>
            <a:ext cx="3155985" cy="6822623"/>
          </a:xfrm>
          <a:prstGeom prst="rect">
            <a:avLst/>
          </a:prstGeom>
        </p:spPr>
      </p:pic>
      <p:sp>
        <p:nvSpPr>
          <p:cNvPr id="9" name="TextBox 8">
            <a:extLst>
              <a:ext uri="{FF2B5EF4-FFF2-40B4-BE49-F238E27FC236}">
                <a16:creationId xmlns:a16="http://schemas.microsoft.com/office/drawing/2014/main" id="{D7D541EB-41A8-44E3-81D2-F20090DF304A}"/>
              </a:ext>
            </a:extLst>
          </p:cNvPr>
          <p:cNvSpPr txBox="1"/>
          <p:nvPr/>
        </p:nvSpPr>
        <p:spPr>
          <a:xfrm>
            <a:off x="2418621" y="6332510"/>
            <a:ext cx="4129548" cy="461665"/>
          </a:xfrm>
          <a:prstGeom prst="rect">
            <a:avLst/>
          </a:prstGeom>
          <a:solidFill>
            <a:schemeClr val="bg1"/>
          </a:solidFill>
        </p:spPr>
        <p:txBody>
          <a:bodyPr wrap="square">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DR. IVY NNEKA UMANAH</a:t>
            </a:r>
            <a:endParaRPr lang="en-US" sz="2400" dirty="0"/>
          </a:p>
        </p:txBody>
      </p:sp>
      <p:pic>
        <p:nvPicPr>
          <p:cNvPr id="15" name="Picture 14">
            <a:extLst>
              <a:ext uri="{FF2B5EF4-FFF2-40B4-BE49-F238E27FC236}">
                <a16:creationId xmlns:a16="http://schemas.microsoft.com/office/drawing/2014/main" id="{A59EB258-0C2A-40F8-8336-1F3D7DB5C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697" y="817877"/>
            <a:ext cx="4659397" cy="53881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B1C9243B-3922-40DC-8A72-14F0BAD26299}"/>
              </a:ext>
            </a:extLst>
          </p:cNvPr>
          <p:cNvSpPr txBox="1"/>
          <p:nvPr/>
        </p:nvSpPr>
        <p:spPr>
          <a:xfrm>
            <a:off x="3155984" y="63825"/>
            <a:ext cx="2654823" cy="707886"/>
          </a:xfrm>
          <a:prstGeom prst="rect">
            <a:avLst/>
          </a:prstGeom>
          <a:noFill/>
        </p:spPr>
        <p:txBody>
          <a:bodyPr wrap="square" rtlCol="0">
            <a:spAutoFit/>
          </a:bodyPr>
          <a:lstStyle/>
          <a:p>
            <a:pPr algn="ctr"/>
            <a:r>
              <a:rPr lang="en-US" sz="2000" b="1" dirty="0"/>
              <a:t>THIS LECTURE IS </a:t>
            </a:r>
          </a:p>
          <a:p>
            <a:pPr algn="ctr"/>
            <a:r>
              <a:rPr lang="en-US" sz="2000" b="1" dirty="0"/>
              <a:t>DEDICATED TO</a:t>
            </a:r>
          </a:p>
        </p:txBody>
      </p:sp>
    </p:spTree>
    <p:extLst>
      <p:ext uri="{BB962C8B-B14F-4D97-AF65-F5344CB8AC3E}">
        <p14:creationId xmlns:p14="http://schemas.microsoft.com/office/powerpoint/2010/main" val="2038051257"/>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8889"/>
          <a:stretch/>
        </p:blipFill>
        <p:spPr>
          <a:xfrm>
            <a:off x="10621" y="0"/>
            <a:ext cx="9133379" cy="6858000"/>
          </a:xfrm>
          <a:prstGeom prst="rect">
            <a:avLst/>
          </a:prstGeom>
        </p:spPr>
      </p:pic>
      <p:pic>
        <p:nvPicPr>
          <p:cNvPr id="5" name="Picture 4">
            <a:extLst>
              <a:ext uri="{FF2B5EF4-FFF2-40B4-BE49-F238E27FC236}">
                <a16:creationId xmlns:a16="http://schemas.microsoft.com/office/drawing/2014/main" id="{D7BC8665-21CD-4BF7-9C01-8204B94AC4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3192" y="102961"/>
            <a:ext cx="5083894" cy="6631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7815793"/>
      </p:ext>
    </p:extLst>
  </p:cSld>
  <p:clrMapOvr>
    <a:masterClrMapping/>
  </p:clrMapOvr>
  <mc:AlternateContent xmlns:mc="http://schemas.openxmlformats.org/markup-compatibility/2006" xmlns:p14="http://schemas.microsoft.com/office/powerpoint/2010/main">
    <mc:Choice Requires="p14">
      <p:transition spd="slow" p14:dur="4750">
        <p14:shre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EDA1B-244B-45D3-BF72-494F7AA8ACE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7717" t="9147" r="5335" b="7488"/>
          <a:stretch/>
        </p:blipFill>
        <p:spPr>
          <a:xfrm>
            <a:off x="0" y="0"/>
            <a:ext cx="9144000" cy="6858000"/>
          </a:xfrm>
          <a:prstGeom prst="rect">
            <a:avLst/>
          </a:prstGeom>
        </p:spPr>
      </p:pic>
    </p:spTree>
    <p:extLst>
      <p:ext uri="{BB962C8B-B14F-4D97-AF65-F5344CB8AC3E}">
        <p14:creationId xmlns:p14="http://schemas.microsoft.com/office/powerpoint/2010/main" val="360819876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626BD-C8DA-4646-9730-5666AB41DC8C}"/>
              </a:ext>
            </a:extLst>
          </p:cNvPr>
          <p:cNvPicPr>
            <a:picLocks noChangeAspect="1"/>
          </p:cNvPicPr>
          <p:nvPr/>
        </p:nvPicPr>
        <p:blipFill>
          <a:blip r:embed="rId2"/>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D8F061EC-8FE0-47FC-A131-B01034B01428}"/>
              </a:ext>
            </a:extLst>
          </p:cNvPr>
          <p:cNvPicPr>
            <a:picLocks noChangeAspect="1"/>
          </p:cNvPicPr>
          <p:nvPr/>
        </p:nvPicPr>
        <p:blipFill>
          <a:blip r:embed="rId2"/>
          <a:stretch>
            <a:fillRect/>
          </a:stretch>
        </p:blipFill>
        <p:spPr>
          <a:xfrm>
            <a:off x="-29029" y="0"/>
            <a:ext cx="9144000" cy="6858000"/>
          </a:xfrm>
          <a:prstGeom prst="rect">
            <a:avLst/>
          </a:prstGeom>
        </p:spPr>
      </p:pic>
    </p:spTree>
    <p:extLst>
      <p:ext uri="{BB962C8B-B14F-4D97-AF65-F5344CB8AC3E}">
        <p14:creationId xmlns:p14="http://schemas.microsoft.com/office/powerpoint/2010/main" val="189871952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15FA6-91C8-4CAD-BFDE-7A8D0C5E1717}"/>
              </a:ext>
            </a:extLst>
          </p:cNvPr>
          <p:cNvPicPr>
            <a:picLocks noChangeAspect="1"/>
          </p:cNvPicPr>
          <p:nvPr/>
        </p:nvPicPr>
        <p:blipFill rotWithShape="1">
          <a:blip r:embed="rId2">
            <a:extLst>
              <a:ext uri="{28A0092B-C50C-407E-A947-70E740481C1C}">
                <a14:useLocalDpi xmlns:a14="http://schemas.microsoft.com/office/drawing/2010/main" val="0"/>
              </a:ext>
            </a:extLst>
          </a:blip>
          <a:srcRect b="12980"/>
          <a:stretch/>
        </p:blipFill>
        <p:spPr>
          <a:xfrm>
            <a:off x="0" y="-1"/>
            <a:ext cx="9159604" cy="6858001"/>
          </a:xfrm>
          <a:prstGeom prst="rect">
            <a:avLst/>
          </a:prstGeom>
        </p:spPr>
      </p:pic>
      <p:pic>
        <p:nvPicPr>
          <p:cNvPr id="10" name="Picture 9">
            <a:extLst>
              <a:ext uri="{FF2B5EF4-FFF2-40B4-BE49-F238E27FC236}">
                <a16:creationId xmlns:a16="http://schemas.microsoft.com/office/drawing/2014/main" id="{3FB71F43-3166-4D42-B6E1-3233A15C0EA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94" r="11056"/>
          <a:stretch/>
        </p:blipFill>
        <p:spPr>
          <a:xfrm>
            <a:off x="1652255" y="0"/>
            <a:ext cx="5721426"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A05F460A-C36E-4160-9D6F-111C9609AF65}" type="slidenum">
              <a:rPr lang="en-US" smtClean="0"/>
              <a:t>141</a:t>
            </a:fld>
            <a:endParaRPr lang="en-US"/>
          </a:p>
        </p:txBody>
      </p:sp>
      <p:sp>
        <p:nvSpPr>
          <p:cNvPr id="9" name="Rectangle 8"/>
          <p:cNvSpPr/>
          <p:nvPr/>
        </p:nvSpPr>
        <p:spPr>
          <a:xfrm>
            <a:off x="1652255" y="5411451"/>
            <a:ext cx="5721426" cy="1446550"/>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GB" sz="2400" dirty="0">
                <a:solidFill>
                  <a:schemeClr val="bg1"/>
                </a:solidFill>
                <a:effectLst/>
                <a:latin typeface="Futura BdCn BT" panose="020B0706020204020204" pitchFamily="34" charset="0"/>
                <a:ea typeface="Tahoma" panose="020B0604030504040204" pitchFamily="34" charset="0"/>
              </a:rPr>
              <a:t>PROFESSOR FESTUS UDO BASSEY ABASIUBONG</a:t>
            </a:r>
            <a:endParaRPr lang="en-US" sz="2400" dirty="0">
              <a:solidFill>
                <a:schemeClr val="bg1"/>
              </a:solidFill>
              <a:latin typeface="Futura BdCn BT" panose="020B0706020204020204" pitchFamily="34" charset="0"/>
            </a:endParaRPr>
          </a:p>
          <a:p>
            <a:pPr marL="6350" indent="-6350" algn="ctr"/>
            <a:r>
              <a:rPr lang="en-GB" sz="1600" b="1" i="1" dirty="0">
                <a:solidFill>
                  <a:srgbClr val="00B0F0"/>
                </a:solidFill>
                <a:latin typeface="Times New Roman" panose="02020603050405020304" pitchFamily="18" charset="0"/>
                <a:ea typeface="Tahoma" panose="020B0604030504040204" pitchFamily="34" charset="0"/>
              </a:rPr>
              <a:t>Professor of Consultation-Liaison Psychiatry</a:t>
            </a:r>
          </a:p>
          <a:p>
            <a:pPr marL="6350" indent="-6350" algn="ctr"/>
            <a:endParaRPr lang="en-GB" sz="1600" b="1" i="1" dirty="0">
              <a:solidFill>
                <a:srgbClr val="00B0F0"/>
              </a:solidFill>
              <a:latin typeface="Times New Roman" panose="02020603050405020304" pitchFamily="18" charset="0"/>
              <a:ea typeface="Tahoma" panose="020B0604030504040204" pitchFamily="34" charset="0"/>
            </a:endParaRPr>
          </a:p>
          <a:p>
            <a:pPr algn="ctr"/>
            <a:r>
              <a:rPr lang="en-US" sz="1600" b="1" i="1" dirty="0">
                <a:solidFill>
                  <a:schemeClr val="bg1"/>
                </a:solidFill>
              </a:rPr>
              <a:t>College of Health Sciences, University of </a:t>
            </a:r>
            <a:r>
              <a:rPr lang="en-US" sz="1600" b="1" i="1" dirty="0" err="1">
                <a:solidFill>
                  <a:schemeClr val="bg1"/>
                </a:solidFill>
              </a:rPr>
              <a:t>Uyo</a:t>
            </a:r>
            <a:r>
              <a:rPr lang="en-US" sz="1600" b="1" i="1" dirty="0">
                <a:solidFill>
                  <a:schemeClr val="bg1"/>
                </a:solidFill>
              </a:rPr>
              <a:t>, </a:t>
            </a:r>
            <a:r>
              <a:rPr lang="en-US" sz="1600" b="1" i="1" dirty="0" err="1">
                <a:solidFill>
                  <a:schemeClr val="bg1"/>
                </a:solidFill>
              </a:rPr>
              <a:t>Uyo</a:t>
            </a:r>
            <a:r>
              <a:rPr lang="en-US" sz="1600" b="1" i="1" dirty="0">
                <a:solidFill>
                  <a:schemeClr val="bg1"/>
                </a:solidFill>
              </a:rPr>
              <a:t>.</a:t>
            </a:r>
          </a:p>
          <a:p>
            <a:pPr algn="ctr"/>
            <a:endParaRPr lang="en-US" sz="1600" b="1" i="1" dirty="0">
              <a:solidFill>
                <a:schemeClr val="bg1"/>
              </a:solidFill>
            </a:endParaRPr>
          </a:p>
        </p:txBody>
      </p:sp>
    </p:spTree>
    <p:extLst>
      <p:ext uri="{BB962C8B-B14F-4D97-AF65-F5344CB8AC3E}">
        <p14:creationId xmlns:p14="http://schemas.microsoft.com/office/powerpoint/2010/main" val="3826732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7000">
        <p15:prstTrans prst="curtains"/>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6" y="-245609"/>
            <a:ext cx="5715000" cy="6858000"/>
          </a:xfrm>
          <a:prstGeom prst="rect">
            <a:avLst/>
          </a:prstGeom>
        </p:spPr>
      </p:pic>
      <p:sp>
        <p:nvSpPr>
          <p:cNvPr id="4" name="Slide Number Placeholder 3"/>
          <p:cNvSpPr>
            <a:spLocks noGrp="1"/>
          </p:cNvSpPr>
          <p:nvPr>
            <p:ph type="sldNum" sz="quarter" idx="12"/>
          </p:nvPr>
        </p:nvSpPr>
        <p:spPr>
          <a:xfrm>
            <a:off x="6553200" y="6645275"/>
            <a:ext cx="2133600" cy="365125"/>
          </a:xfrm>
        </p:spPr>
        <p:txBody>
          <a:bodyPr/>
          <a:lstStyle/>
          <a:p>
            <a:fld id="{75111959-26A7-495E-A399-8CD52A6286E0}" type="slidenum">
              <a:rPr lang="en-US" smtClean="0"/>
              <a:pPr/>
              <a:t>142</a:t>
            </a:fld>
            <a:endParaRPr lang="en-US"/>
          </a:p>
        </p:txBody>
      </p:sp>
      <p:sp>
        <p:nvSpPr>
          <p:cNvPr id="8" name="TextBox 7"/>
          <p:cNvSpPr txBox="1"/>
          <p:nvPr/>
        </p:nvSpPr>
        <p:spPr>
          <a:xfrm>
            <a:off x="61666" y="6043284"/>
            <a:ext cx="5731280" cy="800219"/>
          </a:xfrm>
          <a:prstGeom prst="rect">
            <a:avLst/>
          </a:prstGeom>
          <a:solidFill>
            <a:srgbClr val="0070C0"/>
          </a:solidFill>
          <a:ln w="28575">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i="1" dirty="0">
                <a:latin typeface="Bodoni MT" panose="02070603080606020203" pitchFamily="18" charset="0"/>
              </a:rPr>
              <a:t>Professor </a:t>
            </a:r>
            <a:r>
              <a:rPr lang="en-GB" sz="2800" b="1" i="1" dirty="0" err="1">
                <a:latin typeface="Bodoni MT" panose="02070603080606020203" pitchFamily="18" charset="0"/>
              </a:rPr>
              <a:t>Nyaudoh</a:t>
            </a:r>
            <a:r>
              <a:rPr lang="en-GB" sz="2800" b="1" i="1" dirty="0">
                <a:latin typeface="Bodoni MT" panose="02070603080606020203" pitchFamily="18" charset="0"/>
              </a:rPr>
              <a:t>  </a:t>
            </a:r>
            <a:r>
              <a:rPr lang="en-GB" sz="2800" b="1" i="1" dirty="0" err="1">
                <a:latin typeface="Bodoni MT" panose="02070603080606020203" pitchFamily="18" charset="0"/>
              </a:rPr>
              <a:t>Ndaeyo</a:t>
            </a:r>
            <a:endParaRPr lang="en-GB" sz="2800" b="1" i="1" dirty="0">
              <a:latin typeface="Bodoni MT" panose="02070603080606020203" pitchFamily="18" charset="0"/>
            </a:endParaRPr>
          </a:p>
          <a:p>
            <a:pPr algn="ctr"/>
            <a:r>
              <a:rPr lang="en-GB" b="1" i="1" dirty="0">
                <a:latin typeface="Bodoni MT" panose="02070603080606020203" pitchFamily="18" charset="0"/>
              </a:rPr>
              <a:t>Vice-Chancellor, </a:t>
            </a:r>
            <a:r>
              <a:rPr lang="en-GB" sz="1600" b="1" i="1" dirty="0">
                <a:latin typeface="Bodoni MT" panose="02070603080606020203" pitchFamily="18" charset="0"/>
              </a:rPr>
              <a:t>University of Uyo, Uyo</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110" y="4788830"/>
            <a:ext cx="2917699" cy="1823561"/>
          </a:xfrm>
          <a:prstGeom prst="rect">
            <a:avLst/>
          </a:prstGeom>
        </p:spPr>
      </p:pic>
      <p:graphicFrame>
        <p:nvGraphicFramePr>
          <p:cNvPr id="11" name="Object 2"/>
          <p:cNvGraphicFramePr>
            <a:graphicFrameLocks noChangeAspect="1"/>
          </p:cNvGraphicFramePr>
          <p:nvPr/>
        </p:nvGraphicFramePr>
        <p:xfrm>
          <a:off x="6841181" y="5204185"/>
          <a:ext cx="994677" cy="992849"/>
        </p:xfrm>
        <a:graphic>
          <a:graphicData uri="http://schemas.openxmlformats.org/presentationml/2006/ole">
            <mc:AlternateContent xmlns:mc="http://schemas.openxmlformats.org/markup-compatibility/2006">
              <mc:Choice xmlns:v="urn:schemas-microsoft-com:vml" Requires="v">
                <p:oleObj spid="_x0000_s8193" r:id="rId5" imgW="96218" imgH="89705" progId="CorelDRAW.Graphic.12">
                  <p:embed/>
                </p:oleObj>
              </mc:Choice>
              <mc:Fallback>
                <p:oleObj r:id="rId5" imgW="96218" imgH="89705" progId="CorelDRAW.Graphic.12">
                  <p:embed/>
                  <p:pic>
                    <p:nvPicPr>
                      <p:cNvPr id="11"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1181" y="5204185"/>
                        <a:ext cx="994677" cy="992849"/>
                      </a:xfrm>
                      <a:prstGeom prst="rect">
                        <a:avLst/>
                      </a:prstGeom>
                      <a:noFill/>
                    </p:spPr>
                  </p:pic>
                </p:oleObj>
              </mc:Fallback>
            </mc:AlternateContent>
          </a:graphicData>
        </a:graphic>
      </p:graphicFrame>
      <p:sp>
        <p:nvSpPr>
          <p:cNvPr id="15" name="TextBox 14"/>
          <p:cNvSpPr txBox="1"/>
          <p:nvPr/>
        </p:nvSpPr>
        <p:spPr>
          <a:xfrm>
            <a:off x="5712759" y="142409"/>
            <a:ext cx="3200400" cy="954107"/>
          </a:xfrm>
          <a:prstGeom prst="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GB" sz="2800" b="1" i="1" dirty="0">
                <a:solidFill>
                  <a:schemeClr val="bg1"/>
                </a:solidFill>
                <a:latin typeface="High Tower Text" panose="02040502050506030303" pitchFamily="18" charset="0"/>
                <a:cs typeface="Kartika" panose="02020503030404060203" pitchFamily="18" charset="0"/>
              </a:rPr>
              <a:t>Chairperson’s Brief Comments…</a:t>
            </a:r>
          </a:p>
        </p:txBody>
      </p:sp>
      <p:sp>
        <p:nvSpPr>
          <p:cNvPr id="12" name="TextBox 11">
            <a:extLst>
              <a:ext uri="{FF2B5EF4-FFF2-40B4-BE49-F238E27FC236}">
                <a16:creationId xmlns:a16="http://schemas.microsoft.com/office/drawing/2014/main" id="{AD3A517E-A85A-4308-827E-8FEC9C0E66C3}"/>
              </a:ext>
            </a:extLst>
          </p:cNvPr>
          <p:cNvSpPr txBox="1"/>
          <p:nvPr/>
        </p:nvSpPr>
        <p:spPr>
          <a:xfrm>
            <a:off x="5712759" y="3289167"/>
            <a:ext cx="3526970" cy="70788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dirty="0">
                <a:solidFill>
                  <a:schemeClr val="bg1"/>
                </a:solidFill>
                <a:latin typeface="Arial Rounded MT Bold" panose="020F0704030504030204" pitchFamily="34" charset="0"/>
              </a:rPr>
              <a:t>INAUGURAL LECTURE </a:t>
            </a:r>
          </a:p>
          <a:p>
            <a:pPr algn="ctr"/>
            <a:r>
              <a:rPr lang="en-US" sz="1200" dirty="0">
                <a:solidFill>
                  <a:schemeClr val="bg1"/>
                </a:solidFill>
                <a:latin typeface="Arial Rounded MT Bold" panose="020F0704030504030204" pitchFamily="34" charset="0"/>
              </a:rPr>
              <a:t>OF THE</a:t>
            </a:r>
            <a:r>
              <a:rPr lang="en-US" sz="2000" dirty="0">
                <a:solidFill>
                  <a:schemeClr val="bg1"/>
                </a:solidFill>
                <a:latin typeface="Arial Rounded MT Bold" panose="020F0704030504030204" pitchFamily="34" charset="0"/>
              </a:rPr>
              <a:t> UNIVERSITY OF UYO</a:t>
            </a:r>
          </a:p>
        </p:txBody>
      </p:sp>
      <p:pic>
        <p:nvPicPr>
          <p:cNvPr id="17" name="Picture 16">
            <a:extLst>
              <a:ext uri="{FF2B5EF4-FFF2-40B4-BE49-F238E27FC236}">
                <a16:creationId xmlns:a16="http://schemas.microsoft.com/office/drawing/2014/main" id="{A1DAD1B5-1996-43EB-8E93-318DA95AB246}"/>
              </a:ext>
            </a:extLst>
          </p:cNvPr>
          <p:cNvPicPr>
            <a:picLocks noChangeAspect="1"/>
          </p:cNvPicPr>
          <p:nvPr/>
        </p:nvPicPr>
        <p:blipFill rotWithShape="1">
          <a:blip r:embed="rId7"/>
          <a:srcRect l="26255" t="38131" r="20071" b="10032"/>
          <a:stretch/>
        </p:blipFill>
        <p:spPr>
          <a:xfrm>
            <a:off x="6650148" y="1699581"/>
            <a:ext cx="1652192" cy="159562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215715148"/>
      </p:ext>
    </p:extLst>
  </p:cSld>
  <p:clrMapOvr>
    <a:masterClrMapping/>
  </p:clrMapOvr>
  <mc:AlternateContent xmlns:mc="http://schemas.openxmlformats.org/markup-compatibility/2006" xmlns:p14="http://schemas.microsoft.com/office/powerpoint/2010/main">
    <mc:Choice Requires="p14">
      <p:transition spd="slow" p14:dur="4000">
        <p14:prism dir="d"/>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0753F2-F6FA-45FD-A83A-4E023301C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983289"/>
          </a:xfrm>
          <a:prstGeom prst="rect">
            <a:avLst/>
          </a:prstGeom>
        </p:spPr>
      </p:pic>
      <p:pic>
        <p:nvPicPr>
          <p:cNvPr id="10" name="Picture 9">
            <a:extLst>
              <a:ext uri="{FF2B5EF4-FFF2-40B4-BE49-F238E27FC236}">
                <a16:creationId xmlns:a16="http://schemas.microsoft.com/office/drawing/2014/main" id="{3FB71F43-3166-4D42-B6E1-3233A15C0EA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94" r="11056"/>
          <a:stretch/>
        </p:blipFill>
        <p:spPr>
          <a:xfrm>
            <a:off x="1652255" y="0"/>
            <a:ext cx="5721426"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A05F460A-C36E-4160-9D6F-111C9609AF65}" type="slidenum">
              <a:rPr lang="en-US" smtClean="0"/>
              <a:t>143</a:t>
            </a:fld>
            <a:endParaRPr lang="en-US"/>
          </a:p>
        </p:txBody>
      </p:sp>
      <p:sp>
        <p:nvSpPr>
          <p:cNvPr id="9" name="Rectangle 8"/>
          <p:cNvSpPr/>
          <p:nvPr/>
        </p:nvSpPr>
        <p:spPr>
          <a:xfrm>
            <a:off x="1652255" y="5411451"/>
            <a:ext cx="5721426" cy="1446550"/>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GB" sz="2400" dirty="0">
                <a:solidFill>
                  <a:schemeClr val="bg1"/>
                </a:solidFill>
                <a:effectLst/>
                <a:latin typeface="Futura BdCn BT" panose="020B0706020204020204" pitchFamily="34" charset="0"/>
                <a:ea typeface="Tahoma" panose="020B0604030504040204" pitchFamily="34" charset="0"/>
              </a:rPr>
              <a:t>PROFESSOR FESTUS UDO BASSEY ABASIUBONG</a:t>
            </a:r>
            <a:endParaRPr lang="en-US" sz="2400" dirty="0">
              <a:solidFill>
                <a:schemeClr val="bg1"/>
              </a:solidFill>
              <a:latin typeface="Futura BdCn BT" panose="020B0706020204020204" pitchFamily="34" charset="0"/>
            </a:endParaRPr>
          </a:p>
          <a:p>
            <a:pPr marL="6350" indent="-6350" algn="ctr"/>
            <a:r>
              <a:rPr lang="en-GB" sz="1600" b="1" i="1" dirty="0">
                <a:solidFill>
                  <a:srgbClr val="00B0F0"/>
                </a:solidFill>
                <a:latin typeface="Times New Roman" panose="02020603050405020304" pitchFamily="18" charset="0"/>
                <a:ea typeface="Tahoma" panose="020B0604030504040204" pitchFamily="34" charset="0"/>
              </a:rPr>
              <a:t>Professor of Consultation-Liaison Psychiatry</a:t>
            </a:r>
          </a:p>
          <a:p>
            <a:pPr marL="6350" indent="-6350" algn="ctr"/>
            <a:endParaRPr lang="en-GB" sz="1600" b="1" i="1" dirty="0">
              <a:solidFill>
                <a:srgbClr val="00B0F0"/>
              </a:solidFill>
              <a:latin typeface="Times New Roman" panose="02020603050405020304" pitchFamily="18" charset="0"/>
              <a:ea typeface="Tahoma" panose="020B0604030504040204" pitchFamily="34" charset="0"/>
            </a:endParaRPr>
          </a:p>
          <a:p>
            <a:pPr algn="ctr"/>
            <a:r>
              <a:rPr lang="en-US" sz="1600" b="1" i="1" dirty="0">
                <a:solidFill>
                  <a:schemeClr val="bg1"/>
                </a:solidFill>
              </a:rPr>
              <a:t>College of Health Sciences, University of </a:t>
            </a:r>
            <a:r>
              <a:rPr lang="en-US" sz="1600" b="1" i="1" dirty="0" err="1">
                <a:solidFill>
                  <a:schemeClr val="bg1"/>
                </a:solidFill>
              </a:rPr>
              <a:t>Uyo</a:t>
            </a:r>
            <a:r>
              <a:rPr lang="en-US" sz="1600" b="1" i="1" dirty="0">
                <a:solidFill>
                  <a:schemeClr val="bg1"/>
                </a:solidFill>
              </a:rPr>
              <a:t>, </a:t>
            </a:r>
            <a:r>
              <a:rPr lang="en-US" sz="1600" b="1" i="1" dirty="0" err="1">
                <a:solidFill>
                  <a:schemeClr val="bg1"/>
                </a:solidFill>
              </a:rPr>
              <a:t>Uyo</a:t>
            </a:r>
            <a:r>
              <a:rPr lang="en-US" sz="1600" b="1" i="1" dirty="0">
                <a:solidFill>
                  <a:schemeClr val="bg1"/>
                </a:solidFill>
              </a:rPr>
              <a:t>.</a:t>
            </a:r>
          </a:p>
          <a:p>
            <a:pPr algn="ctr"/>
            <a:endParaRPr lang="en-US" sz="1600" b="1" i="1" dirty="0">
              <a:solidFill>
                <a:schemeClr val="bg1"/>
              </a:solidFill>
            </a:endParaRPr>
          </a:p>
        </p:txBody>
      </p:sp>
    </p:spTree>
    <p:extLst>
      <p:ext uri="{BB962C8B-B14F-4D97-AF65-F5344CB8AC3E}">
        <p14:creationId xmlns:p14="http://schemas.microsoft.com/office/powerpoint/2010/main" val="2136372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7000">
        <p15:prstTrans prst="curtains"/>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3E4D4-3A9B-4CD3-8FAA-5E075C02AF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0102" t="18990" r="9596"/>
          <a:stretch/>
        </p:blipFill>
        <p:spPr>
          <a:xfrm>
            <a:off x="207818" y="76439"/>
            <a:ext cx="4364182" cy="67051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AA5CE7AF-5A1C-472B-8CD1-E501DA6CD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157286"/>
            <a:ext cx="4572000" cy="4543425"/>
          </a:xfrm>
          <a:prstGeom prst="rect">
            <a:avLst/>
          </a:prstGeom>
        </p:spPr>
      </p:pic>
    </p:spTree>
    <p:extLst>
      <p:ext uri="{BB962C8B-B14F-4D97-AF65-F5344CB8AC3E}">
        <p14:creationId xmlns:p14="http://schemas.microsoft.com/office/powerpoint/2010/main" val="1441094893"/>
      </p:ext>
    </p:extLst>
  </p:cSld>
  <p:clrMapOvr>
    <a:masterClrMapping/>
  </p:clrMapOvr>
  <mc:AlternateContent xmlns:mc="http://schemas.openxmlformats.org/markup-compatibility/2006" xmlns:p14="http://schemas.microsoft.com/office/powerpoint/2010/main">
    <mc:Choice Requires="p14">
      <p:transition spd="slow" p14:dur="4250">
        <p14:ripple dir="lu"/>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503B54-3664-4A98-8322-49BDAD8B2505}"/>
              </a:ext>
            </a:extLst>
          </p:cNvPr>
          <p:cNvPicPr>
            <a:picLocks noChangeAspect="1"/>
          </p:cNvPicPr>
          <p:nvPr/>
        </p:nvPicPr>
        <p:blipFill rotWithShape="1">
          <a:blip r:embed="rId2">
            <a:extLst>
              <a:ext uri="{28A0092B-C50C-407E-A947-70E740481C1C}">
                <a14:useLocalDpi xmlns:a14="http://schemas.microsoft.com/office/drawing/2010/main" val="0"/>
              </a:ext>
            </a:extLst>
          </a:blip>
          <a:srcRect l="20787" t="5455" r="16870"/>
          <a:stretch/>
        </p:blipFill>
        <p:spPr>
          <a:xfrm>
            <a:off x="235261" y="928254"/>
            <a:ext cx="3867551" cy="47382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9FE7D471-558D-4563-AF39-969BECB0C6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6" t="6666" r="11311" b="3838"/>
          <a:stretch/>
        </p:blipFill>
        <p:spPr>
          <a:xfrm>
            <a:off x="4336473" y="124690"/>
            <a:ext cx="4807527" cy="673330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94687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wind"/>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385502" cy="7402287"/>
          </a:xfrm>
          <a:prstGeom prst="rect">
            <a:avLst/>
          </a:prstGeom>
        </p:spPr>
      </p:pic>
      <p:sp>
        <p:nvSpPr>
          <p:cNvPr id="5" name="Slide Number Placeholder 4"/>
          <p:cNvSpPr>
            <a:spLocks noGrp="1"/>
          </p:cNvSpPr>
          <p:nvPr>
            <p:ph type="sldNum" sz="quarter" idx="12"/>
          </p:nvPr>
        </p:nvSpPr>
        <p:spPr/>
        <p:txBody>
          <a:bodyPr/>
          <a:lstStyle/>
          <a:p>
            <a:fld id="{7791CB41-3E32-4A73-9E16-9B011D73A8D0}" type="slidenum">
              <a:rPr lang="en-US" smtClean="0"/>
              <a:t>146</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051" y="5578725"/>
            <a:ext cx="2773451" cy="1823561"/>
          </a:xfrm>
          <a:prstGeom prst="rect">
            <a:avLst/>
          </a:prstGeom>
        </p:spPr>
      </p:pic>
      <p:graphicFrame>
        <p:nvGraphicFramePr>
          <p:cNvPr id="7" name="Object 2"/>
          <p:cNvGraphicFramePr>
            <a:graphicFrameLocks noChangeAspect="1"/>
          </p:cNvGraphicFramePr>
          <p:nvPr/>
        </p:nvGraphicFramePr>
        <p:xfrm>
          <a:off x="7548161" y="5960155"/>
          <a:ext cx="945501" cy="992849"/>
        </p:xfrm>
        <a:graphic>
          <a:graphicData uri="http://schemas.openxmlformats.org/presentationml/2006/ole">
            <mc:AlternateContent xmlns:mc="http://schemas.openxmlformats.org/markup-compatibility/2006">
              <mc:Choice xmlns:v="urn:schemas-microsoft-com:vml" Requires="v">
                <p:oleObj spid="_x0000_s9217" r:id="rId5" imgW="96218" imgH="89705" progId="CorelDRAW.Graphic.12">
                  <p:embed/>
                </p:oleObj>
              </mc:Choice>
              <mc:Fallback>
                <p:oleObj r:id="rId5" imgW="96218" imgH="89705" progId="CorelDRAW.Graphic.12">
                  <p:embed/>
                  <p:pic>
                    <p:nvPicPr>
                      <p:cNvPr id="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161" y="5960155"/>
                        <a:ext cx="945501" cy="992849"/>
                      </a:xfrm>
                      <a:prstGeom prst="rect">
                        <a:avLst/>
                      </a:prstGeom>
                      <a:noFill/>
                    </p:spPr>
                  </p:pic>
                </p:oleObj>
              </mc:Fallback>
            </mc:AlternateContent>
          </a:graphicData>
        </a:graphic>
      </p:graphicFrame>
      <p:sp>
        <p:nvSpPr>
          <p:cNvPr id="8" name="TextBox 7"/>
          <p:cNvSpPr txBox="1"/>
          <p:nvPr/>
        </p:nvSpPr>
        <p:spPr>
          <a:xfrm>
            <a:off x="-521146" y="2295558"/>
            <a:ext cx="9036496" cy="1862048"/>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r>
              <a:rPr lang="en-US" sz="11500" dirty="0">
                <a:solidFill>
                  <a:srgbClr val="FFFF00"/>
                </a:solidFill>
                <a:latin typeface="Matura MT Script Capitals" panose="03020802060602070202" pitchFamily="66" charset="0"/>
              </a:rPr>
              <a:t>Recognitions</a:t>
            </a:r>
          </a:p>
        </p:txBody>
      </p:sp>
    </p:spTree>
    <p:extLst>
      <p:ext uri="{BB962C8B-B14F-4D97-AF65-F5344CB8AC3E}">
        <p14:creationId xmlns:p14="http://schemas.microsoft.com/office/powerpoint/2010/main" val="1532987402"/>
      </p:ext>
    </p:extLst>
  </p:cSld>
  <p:clrMapOvr>
    <a:masterClrMapping/>
  </p:clrMapOvr>
  <mc:AlternateContent xmlns:mc="http://schemas.openxmlformats.org/markup-compatibility/2006" xmlns:p14="http://schemas.microsoft.com/office/powerpoint/2010/main">
    <mc:Choice Requires="p14">
      <p:transition spd="slow" p14:dur="575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0"/>
                                        <p:tgtEl>
                                          <p:spTgt spid="8"/>
                                        </p:tgtEl>
                                      </p:cBhvr>
                                    </p:animEffect>
                                    <p:anim calcmode="lin" valueType="num">
                                      <p:cBhvr>
                                        <p:cTn id="8" dur="15000" fill="hold"/>
                                        <p:tgtEl>
                                          <p:spTgt spid="8"/>
                                        </p:tgtEl>
                                        <p:attrNameLst>
                                          <p:attrName>ppt_w</p:attrName>
                                        </p:attrNameLst>
                                      </p:cBhvr>
                                      <p:tavLst>
                                        <p:tav tm="0" fmla="#ppt_w*sin(2.5*pi*$)">
                                          <p:val>
                                            <p:fltVal val="0"/>
                                          </p:val>
                                        </p:tav>
                                        <p:tav tm="100000">
                                          <p:val>
                                            <p:fltVal val="1"/>
                                          </p:val>
                                        </p:tav>
                                      </p:tavLst>
                                    </p:anim>
                                    <p:anim calcmode="lin" valueType="num">
                                      <p:cBhvr>
                                        <p:cTn id="9" dur="1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2922223"/>
            <a:ext cx="4725168" cy="1200329"/>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6350" indent="-6350" algn="ctr"/>
            <a:r>
              <a:rPr lang="en-GB" b="1" i="1" dirty="0">
                <a:solidFill>
                  <a:srgbClr val="00B0F0"/>
                </a:solidFill>
                <a:latin typeface="Times New Roman" panose="02020603050405020304" pitchFamily="18" charset="0"/>
                <a:ea typeface="Tahoma" panose="020B0604030504040204" pitchFamily="34" charset="0"/>
              </a:rPr>
              <a:t>Professor of Consultation-Liaison Psychiatry</a:t>
            </a:r>
          </a:p>
          <a:p>
            <a:pPr marL="6350" indent="-6350" algn="ctr"/>
            <a:endParaRPr lang="en-GB" b="1" i="1" dirty="0">
              <a:solidFill>
                <a:srgbClr val="00B0F0"/>
              </a:solidFill>
              <a:latin typeface="Times New Roman" panose="02020603050405020304" pitchFamily="18" charset="0"/>
              <a:ea typeface="Tahoma" panose="020B0604030504040204" pitchFamily="34" charset="0"/>
            </a:endParaRPr>
          </a:p>
          <a:p>
            <a:pPr algn="ctr"/>
            <a:r>
              <a:rPr lang="en-US" b="1" i="1" dirty="0">
                <a:solidFill>
                  <a:schemeClr val="bg1"/>
                </a:solidFill>
              </a:rPr>
              <a:t>College of Health Sciences, </a:t>
            </a:r>
          </a:p>
          <a:p>
            <a:pPr algn="ctr"/>
            <a:r>
              <a:rPr lang="en-US" b="1" i="1" dirty="0">
                <a:solidFill>
                  <a:schemeClr val="bg1"/>
                </a:solidFill>
              </a:rPr>
              <a:t>University of </a:t>
            </a:r>
            <a:r>
              <a:rPr lang="en-US" b="1" i="1" dirty="0" err="1">
                <a:solidFill>
                  <a:schemeClr val="bg1"/>
                </a:solidFill>
              </a:rPr>
              <a:t>Uyo</a:t>
            </a:r>
            <a:r>
              <a:rPr lang="en-US" b="1" i="1" dirty="0">
                <a:solidFill>
                  <a:schemeClr val="bg1"/>
                </a:solidFill>
              </a:rPr>
              <a:t>, </a:t>
            </a:r>
            <a:r>
              <a:rPr lang="en-US" b="1" i="1" dirty="0" err="1">
                <a:solidFill>
                  <a:schemeClr val="bg1"/>
                </a:solidFill>
              </a:rPr>
              <a:t>Uyo</a:t>
            </a:r>
            <a:r>
              <a:rPr lang="en-US" b="1" i="1" dirty="0">
                <a:solidFill>
                  <a:schemeClr val="bg1"/>
                </a:solidFill>
              </a:rPr>
              <a:t>.</a:t>
            </a:r>
          </a:p>
        </p:txBody>
      </p:sp>
      <p:pic>
        <p:nvPicPr>
          <p:cNvPr id="21" name="Picture 20">
            <a:extLst>
              <a:ext uri="{FF2B5EF4-FFF2-40B4-BE49-F238E27FC236}">
                <a16:creationId xmlns:a16="http://schemas.microsoft.com/office/drawing/2014/main" id="{F25B1197-95AA-485C-97DE-2134240CEA8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5149" r="20705" b="31328"/>
          <a:stretch/>
        </p:blipFill>
        <p:spPr>
          <a:xfrm>
            <a:off x="4749952" y="95426"/>
            <a:ext cx="4290139" cy="4863935"/>
          </a:xfrm>
          <a:prstGeom prst="rect">
            <a:avLst/>
          </a:prstGeom>
          <a:ln w="88900" cap="sq" cmpd="thickThin">
            <a:solidFill>
              <a:srgbClr val="000000"/>
            </a:solidFill>
            <a:prstDash val="solid"/>
            <a:miter lim="800000"/>
          </a:ln>
          <a:effectLst>
            <a:innerShdw blurRad="76200">
              <a:srgbClr val="000000"/>
            </a:innerShdw>
          </a:effectLst>
        </p:spPr>
      </p:pic>
      <p:sp>
        <p:nvSpPr>
          <p:cNvPr id="8" name="Rectangle 7"/>
          <p:cNvSpPr/>
          <p:nvPr/>
        </p:nvSpPr>
        <p:spPr>
          <a:xfrm>
            <a:off x="0" y="2466729"/>
            <a:ext cx="4690474" cy="415498"/>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2100" dirty="0">
                <a:solidFill>
                  <a:schemeClr val="bg1"/>
                </a:solidFill>
                <a:effectLst/>
                <a:latin typeface="Futura BdCn BT" panose="020B0706020204020204" pitchFamily="34" charset="0"/>
                <a:ea typeface="Tahoma" panose="020B0604030504040204" pitchFamily="34" charset="0"/>
              </a:rPr>
              <a:t>PROFESSOR FESTUS UDO BASSEY ABASIUBONG</a:t>
            </a:r>
            <a:endParaRPr lang="en-US" sz="2100" dirty="0">
              <a:solidFill>
                <a:schemeClr val="bg1"/>
              </a:solidFill>
              <a:latin typeface="Futura BdCn BT" panose="020B0706020204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014" y="4265486"/>
            <a:ext cx="4497986" cy="2592513"/>
          </a:xfrm>
          <a:prstGeom prst="rect">
            <a:avLst/>
          </a:prstGeom>
        </p:spPr>
      </p:pic>
      <p:sp>
        <p:nvSpPr>
          <p:cNvPr id="4" name="Slide Number Placeholder 3"/>
          <p:cNvSpPr>
            <a:spLocks noGrp="1"/>
          </p:cNvSpPr>
          <p:nvPr>
            <p:ph type="sldNum" sz="quarter" idx="12"/>
          </p:nvPr>
        </p:nvSpPr>
        <p:spPr/>
        <p:txBody>
          <a:bodyPr/>
          <a:lstStyle/>
          <a:p>
            <a:pPr>
              <a:defRPr/>
            </a:pPr>
            <a:fld id="{0D318C7A-8DDD-47B2-8259-74F5059CD00C}" type="slidenum">
              <a:rPr lang="en-US" smtClean="0"/>
              <a:pPr>
                <a:defRPr/>
              </a:pPr>
              <a:t>147</a:t>
            </a:fld>
            <a:endParaRPr lang="en-US"/>
          </a:p>
        </p:txBody>
      </p:sp>
      <p:graphicFrame>
        <p:nvGraphicFramePr>
          <p:cNvPr id="7" name="Object 2"/>
          <p:cNvGraphicFramePr>
            <a:graphicFrameLocks noChangeAspect="1"/>
          </p:cNvGraphicFramePr>
          <p:nvPr/>
        </p:nvGraphicFramePr>
        <p:xfrm>
          <a:off x="6253852" y="4915844"/>
          <a:ext cx="1282310" cy="1279954"/>
        </p:xfrm>
        <a:graphic>
          <a:graphicData uri="http://schemas.openxmlformats.org/presentationml/2006/ole">
            <mc:AlternateContent xmlns:mc="http://schemas.openxmlformats.org/markup-compatibility/2006">
              <mc:Choice xmlns:v="urn:schemas-microsoft-com:vml" Requires="v">
                <p:oleObj spid="_x0000_s10241" r:id="rId6" imgW="96218" imgH="89705" progId="CorelDRAW.Graphic.12">
                  <p:embed/>
                </p:oleObj>
              </mc:Choice>
              <mc:Fallback>
                <p:oleObj r:id="rId6" imgW="96218" imgH="89705" progId="CorelDRAW.Graphic.12">
                  <p:embed/>
                  <p:pic>
                    <p:nvPicPr>
                      <p:cNvPr id="7"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3852" y="4915844"/>
                        <a:ext cx="1282310" cy="1279954"/>
                      </a:xfrm>
                      <a:prstGeom prst="rect">
                        <a:avLst/>
                      </a:prstGeom>
                      <a:noFill/>
                    </p:spPr>
                  </p:pic>
                </p:oleObj>
              </mc:Fallback>
            </mc:AlternateContent>
          </a:graphicData>
        </a:graphic>
      </p:graphicFrame>
      <p:sp>
        <p:nvSpPr>
          <p:cNvPr id="3" name="TextBox 2"/>
          <p:cNvSpPr txBox="1"/>
          <p:nvPr/>
        </p:nvSpPr>
        <p:spPr>
          <a:xfrm>
            <a:off x="1353123" y="2063171"/>
            <a:ext cx="2082804" cy="369332"/>
          </a:xfrm>
          <a:prstGeom prst="rect">
            <a:avLst/>
          </a:prstGeom>
          <a:noFill/>
        </p:spPr>
        <p:txBody>
          <a:bodyPr wrap="square" rtlCol="0">
            <a:spAutoFit/>
          </a:bodyPr>
          <a:lstStyle/>
          <a:p>
            <a:pPr algn="ctr"/>
            <a:r>
              <a:rPr lang="en-US" b="1" i="1" dirty="0">
                <a:latin typeface="Times New Roman" panose="02020603050405020304" pitchFamily="18" charset="0"/>
                <a:cs typeface="Times New Roman" panose="02020603050405020304" pitchFamily="18" charset="0"/>
              </a:rPr>
              <a:t>Was lectured by</a:t>
            </a:r>
          </a:p>
        </p:txBody>
      </p:sp>
      <p:sp>
        <p:nvSpPr>
          <p:cNvPr id="16" name="Rectangle 15"/>
          <p:cNvSpPr/>
          <p:nvPr/>
        </p:nvSpPr>
        <p:spPr>
          <a:xfrm>
            <a:off x="34694" y="4835369"/>
            <a:ext cx="4690474" cy="1384995"/>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NIGERIA, A SANELY INSANE SOCIETY. WHO IS NOT INSANE?</a:t>
            </a:r>
          </a:p>
        </p:txBody>
      </p:sp>
      <p:sp>
        <p:nvSpPr>
          <p:cNvPr id="17" name="Rectangle 16"/>
          <p:cNvSpPr/>
          <p:nvPr/>
        </p:nvSpPr>
        <p:spPr>
          <a:xfrm>
            <a:off x="1931415" y="4389715"/>
            <a:ext cx="870623" cy="369332"/>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en-US" b="1" dirty="0">
                <a:latin typeface="Arial Rounded MT Bold" panose="020F0704030504030204" pitchFamily="34" charset="0"/>
              </a:rPr>
              <a:t>Topic:</a:t>
            </a:r>
            <a:endParaRPr lang="en-US" dirty="0">
              <a:latin typeface="Arial Rounded MT Bold" panose="020F0704030504030204" pitchFamily="34" charset="0"/>
            </a:endParaRPr>
          </a:p>
        </p:txBody>
      </p:sp>
      <p:sp>
        <p:nvSpPr>
          <p:cNvPr id="18" name="Rectangle 17"/>
          <p:cNvSpPr/>
          <p:nvPr/>
        </p:nvSpPr>
        <p:spPr>
          <a:xfrm>
            <a:off x="690385" y="6448922"/>
            <a:ext cx="3379092" cy="369332"/>
          </a:xfrm>
          <a:prstGeom prst="rect">
            <a:avLst/>
          </a:prstGeom>
          <a:solidFill>
            <a:schemeClr val="bg1"/>
          </a:solidFill>
          <a:ln>
            <a:noFill/>
          </a:ln>
          <a:effectLst>
            <a:outerShdw blurRad="44450" dist="27940" dir="5400000" algn="ctr">
              <a:srgbClr val="000000">
                <a:alpha val="32000"/>
              </a:srgbClr>
            </a:outerShdw>
          </a:effectLst>
        </p:spPr>
        <p:txBody>
          <a:bodyPr wrap="square">
            <a:spAutoFit/>
          </a:bodyPr>
          <a:lstStyle/>
          <a:p>
            <a:pPr algn="ctr"/>
            <a:r>
              <a:rPr lang="en-US" b="1" dirty="0"/>
              <a:t>THURSDAY, OCTOBER 26, 2023.</a:t>
            </a:r>
            <a:endParaRPr lang="en-GB" b="1" dirty="0"/>
          </a:p>
        </p:txBody>
      </p:sp>
      <p:sp>
        <p:nvSpPr>
          <p:cNvPr id="19" name="TextBox 18">
            <a:extLst>
              <a:ext uri="{FF2B5EF4-FFF2-40B4-BE49-F238E27FC236}">
                <a16:creationId xmlns:a16="http://schemas.microsoft.com/office/drawing/2014/main" id="{0BFF1869-B097-4443-BD09-0569772581E4}"/>
              </a:ext>
            </a:extLst>
          </p:cNvPr>
          <p:cNvSpPr txBox="1"/>
          <p:nvPr/>
        </p:nvSpPr>
        <p:spPr>
          <a:xfrm>
            <a:off x="583475" y="1421827"/>
            <a:ext cx="3526970" cy="70788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dirty="0">
                <a:solidFill>
                  <a:schemeClr val="bg1"/>
                </a:solidFill>
                <a:latin typeface="Arial Rounded MT Bold" panose="020F0704030504030204" pitchFamily="34" charset="0"/>
              </a:rPr>
              <a:t>INAUGURAL LECTURE </a:t>
            </a:r>
          </a:p>
          <a:p>
            <a:pPr algn="ctr"/>
            <a:r>
              <a:rPr lang="en-US" sz="1200" dirty="0">
                <a:solidFill>
                  <a:schemeClr val="bg1"/>
                </a:solidFill>
                <a:latin typeface="Arial Rounded MT Bold" panose="020F0704030504030204" pitchFamily="34" charset="0"/>
              </a:rPr>
              <a:t>OF THE</a:t>
            </a:r>
            <a:r>
              <a:rPr lang="en-US" sz="2000" dirty="0">
                <a:solidFill>
                  <a:schemeClr val="bg1"/>
                </a:solidFill>
                <a:latin typeface="Arial Rounded MT Bold" panose="020F0704030504030204" pitchFamily="34" charset="0"/>
              </a:rPr>
              <a:t> UNIVERSITY OF UYO</a:t>
            </a:r>
          </a:p>
        </p:txBody>
      </p:sp>
      <p:pic>
        <p:nvPicPr>
          <p:cNvPr id="14" name="Picture 13">
            <a:extLst>
              <a:ext uri="{FF2B5EF4-FFF2-40B4-BE49-F238E27FC236}">
                <a16:creationId xmlns:a16="http://schemas.microsoft.com/office/drawing/2014/main" id="{428413BB-7C9B-430F-A3BC-F1DEDE55B624}"/>
              </a:ext>
            </a:extLst>
          </p:cNvPr>
          <p:cNvPicPr>
            <a:picLocks noChangeAspect="1"/>
          </p:cNvPicPr>
          <p:nvPr/>
        </p:nvPicPr>
        <p:blipFill rotWithShape="1">
          <a:blip r:embed="rId8"/>
          <a:srcRect l="26255" t="38131" r="20071" b="10032"/>
          <a:stretch/>
        </p:blipFill>
        <p:spPr>
          <a:xfrm>
            <a:off x="1642169" y="-13618"/>
            <a:ext cx="1486338" cy="143544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073401877"/>
      </p:ext>
    </p:extLst>
  </p:cSld>
  <p:clrMapOvr>
    <a:masterClrMapping/>
  </p:clrMapOvr>
  <mc:AlternateContent xmlns:mc="http://schemas.openxmlformats.org/markup-compatibility/2006" xmlns:p14="http://schemas.microsoft.com/office/powerpoint/2010/main">
    <mc:Choice Requires="p14">
      <p:transition spd="slow" p14:dur="3000">
        <p:checker/>
      </p:transition>
    </mc:Choice>
    <mc:Fallback xmlns="">
      <p:transition spd="slow">
        <p:checker/>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7791CB41-3E32-4A73-9E16-9B011D73A8D0}" type="slidenum">
              <a:rPr lang="en-US" smtClean="0"/>
              <a:t>148</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138" y="405794"/>
            <a:ext cx="5998212" cy="559721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3589" y="5091230"/>
            <a:ext cx="2917699" cy="1823561"/>
          </a:xfrm>
          <a:prstGeom prst="rect">
            <a:avLst/>
          </a:prstGeom>
        </p:spPr>
      </p:pic>
      <p:graphicFrame>
        <p:nvGraphicFramePr>
          <p:cNvPr id="16" name="Object 2"/>
          <p:cNvGraphicFramePr>
            <a:graphicFrameLocks noChangeAspect="1"/>
          </p:cNvGraphicFramePr>
          <p:nvPr/>
        </p:nvGraphicFramePr>
        <p:xfrm>
          <a:off x="7069699" y="5472660"/>
          <a:ext cx="994677" cy="992849"/>
        </p:xfrm>
        <a:graphic>
          <a:graphicData uri="http://schemas.openxmlformats.org/presentationml/2006/ole">
            <mc:AlternateContent xmlns:mc="http://schemas.openxmlformats.org/markup-compatibility/2006">
              <mc:Choice xmlns:v="urn:schemas-microsoft-com:vml" Requires="v">
                <p:oleObj spid="_x0000_s11265" r:id="rId6" imgW="96218" imgH="89705" progId="CorelDRAW.Graphic.12">
                  <p:embed/>
                </p:oleObj>
              </mc:Choice>
              <mc:Fallback>
                <p:oleObj r:id="rId6" imgW="96218" imgH="89705" progId="CorelDRAW.Graphic.12">
                  <p:embed/>
                  <p:pic>
                    <p:nvPicPr>
                      <p:cNvPr id="16"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9699" y="5472660"/>
                        <a:ext cx="994677" cy="992849"/>
                      </a:xfrm>
                      <a:prstGeom prst="rect">
                        <a:avLst/>
                      </a:prstGeom>
                      <a:noFill/>
                    </p:spPr>
                  </p:pic>
                </p:oleObj>
              </mc:Fallback>
            </mc:AlternateContent>
          </a:graphicData>
        </a:graphic>
      </p:graphicFrame>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512" y="658950"/>
            <a:ext cx="5283875" cy="6604844"/>
          </a:xfrm>
          <a:prstGeom prst="rect">
            <a:avLst/>
          </a:prstGeom>
        </p:spPr>
      </p:pic>
    </p:spTree>
    <p:extLst>
      <p:ext uri="{BB962C8B-B14F-4D97-AF65-F5344CB8AC3E}">
        <p14:creationId xmlns:p14="http://schemas.microsoft.com/office/powerpoint/2010/main" val="1782291891"/>
      </p:ext>
    </p:extLst>
  </p:cSld>
  <p:clrMapOvr>
    <a:masterClrMapping/>
  </p:clrMapOvr>
  <mc:AlternateContent xmlns:mc="http://schemas.openxmlformats.org/markup-compatibility/2006" xmlns:p14="http://schemas.microsoft.com/office/powerpoint/2010/main">
    <mc:Choice Requires="p14">
      <p:transition spd="slow" p14:dur="3750">
        <p14:ripple dir="ru"/>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1" y="358321"/>
            <a:ext cx="4214908" cy="2330287"/>
          </a:xfrm>
          <a:prstGeom prst="rect">
            <a:avLst/>
          </a:prstGeom>
        </p:spPr>
      </p:pic>
      <p:sp>
        <p:nvSpPr>
          <p:cNvPr id="1028" name="Content Placeholder 2"/>
          <p:cNvSpPr>
            <a:spLocks noGrp="1"/>
          </p:cNvSpPr>
          <p:nvPr>
            <p:ph idx="1"/>
          </p:nvPr>
        </p:nvSpPr>
        <p:spPr>
          <a:xfrm>
            <a:off x="4165077" y="0"/>
            <a:ext cx="5012629" cy="6597650"/>
          </a:xfrm>
        </p:spPr>
        <p:txBody>
          <a:bodyPr>
            <a:noAutofit/>
          </a:bodyPr>
          <a:lstStyle/>
          <a:p>
            <a:pPr eaLnBrk="1" hangingPunct="1">
              <a:lnSpc>
                <a:spcPct val="90000"/>
              </a:lnSpc>
              <a:spcBef>
                <a:spcPts val="0"/>
              </a:spcBef>
              <a:buFont typeface="Arial" charset="0"/>
              <a:buNone/>
            </a:pPr>
            <a:r>
              <a:rPr lang="en-GB" sz="2500" b="1" dirty="0">
                <a:solidFill>
                  <a:schemeClr val="tx1"/>
                </a:solidFill>
              </a:rPr>
              <a:t>Let us all rise as one and light up </a:t>
            </a:r>
          </a:p>
          <a:p>
            <a:pPr eaLnBrk="1" hangingPunct="1">
              <a:lnSpc>
                <a:spcPct val="90000"/>
              </a:lnSpc>
              <a:spcBef>
                <a:spcPts val="0"/>
              </a:spcBef>
              <a:buFont typeface="Arial" charset="0"/>
              <a:buNone/>
            </a:pPr>
            <a:r>
              <a:rPr lang="en-GB" sz="2500" b="1" dirty="0">
                <a:solidFill>
                  <a:schemeClr val="tx1"/>
                </a:solidFill>
              </a:rPr>
              <a:t>Wisdom’s pa-</a:t>
            </a:r>
            <a:r>
              <a:rPr lang="en-GB" sz="2500" b="1" dirty="0" err="1">
                <a:solidFill>
                  <a:schemeClr val="tx1"/>
                </a:solidFill>
              </a:rPr>
              <a:t>th</a:t>
            </a:r>
            <a:r>
              <a:rPr lang="en-GB" sz="2500" b="1" dirty="0">
                <a:solidFill>
                  <a:schemeClr val="tx1"/>
                </a:solidFill>
              </a:rPr>
              <a:t>, the citadel </a:t>
            </a:r>
          </a:p>
          <a:p>
            <a:pPr eaLnBrk="1" hangingPunct="1">
              <a:lnSpc>
                <a:spcPct val="90000"/>
              </a:lnSpc>
              <a:spcBef>
                <a:spcPts val="0"/>
              </a:spcBef>
              <a:buFont typeface="Arial" charset="0"/>
              <a:buNone/>
            </a:pPr>
            <a:r>
              <a:rPr lang="en-GB" sz="2500" b="1" dirty="0">
                <a:solidFill>
                  <a:schemeClr val="tx1"/>
                </a:solidFill>
              </a:rPr>
              <a:t>Our great forebears raised </a:t>
            </a:r>
          </a:p>
          <a:p>
            <a:pPr eaLnBrk="1" hangingPunct="1">
              <a:lnSpc>
                <a:spcPct val="90000"/>
              </a:lnSpc>
              <a:spcBef>
                <a:spcPts val="0"/>
              </a:spcBef>
              <a:buFont typeface="Arial" charset="0"/>
              <a:buNone/>
            </a:pPr>
            <a:r>
              <a:rPr lang="en-GB" sz="2500" b="1" dirty="0">
                <a:solidFill>
                  <a:schemeClr val="tx1"/>
                </a:solidFill>
              </a:rPr>
              <a:t>From </a:t>
            </a:r>
            <a:r>
              <a:rPr lang="en-GB" sz="2500" b="1" dirty="0" err="1">
                <a:solidFill>
                  <a:schemeClr val="tx1"/>
                </a:solidFill>
              </a:rPr>
              <a:t>nur-sery</a:t>
            </a:r>
            <a:r>
              <a:rPr lang="en-GB" sz="2500" b="1" dirty="0">
                <a:solidFill>
                  <a:schemeClr val="tx1"/>
                </a:solidFill>
              </a:rPr>
              <a:t> to its apogee</a:t>
            </a:r>
          </a:p>
          <a:p>
            <a:pPr eaLnBrk="1" hangingPunct="1">
              <a:lnSpc>
                <a:spcPct val="90000"/>
              </a:lnSpc>
              <a:spcBef>
                <a:spcPts val="0"/>
              </a:spcBef>
              <a:buFont typeface="Arial" charset="0"/>
              <a:buNone/>
            </a:pPr>
            <a:r>
              <a:rPr lang="en-GB" sz="2500" b="1" dirty="0">
                <a:solidFill>
                  <a:schemeClr val="tx1"/>
                </a:solidFill>
              </a:rPr>
              <a:t>Now stands like a giant </a:t>
            </a:r>
          </a:p>
          <a:p>
            <a:pPr eaLnBrk="1" hangingPunct="1">
              <a:lnSpc>
                <a:spcPct val="90000"/>
              </a:lnSpc>
              <a:spcBef>
                <a:spcPts val="0"/>
              </a:spcBef>
              <a:buFont typeface="Arial" charset="0"/>
              <a:buNone/>
            </a:pPr>
            <a:r>
              <a:rPr lang="en-GB" sz="2500" b="1" dirty="0">
                <a:solidFill>
                  <a:schemeClr val="tx1"/>
                </a:solidFill>
              </a:rPr>
              <a:t>In the African Sun</a:t>
            </a:r>
          </a:p>
          <a:p>
            <a:pPr eaLnBrk="1" hangingPunct="1">
              <a:lnSpc>
                <a:spcPct val="90000"/>
              </a:lnSpc>
              <a:spcBef>
                <a:spcPts val="0"/>
              </a:spcBef>
              <a:buFont typeface="Arial" charset="0"/>
              <a:buNone/>
            </a:pPr>
            <a:endParaRPr lang="en-GB" sz="1600" b="1" dirty="0">
              <a:solidFill>
                <a:schemeClr val="tx1"/>
              </a:solidFill>
            </a:endParaRPr>
          </a:p>
          <a:p>
            <a:pPr eaLnBrk="1" hangingPunct="1">
              <a:lnSpc>
                <a:spcPct val="90000"/>
              </a:lnSpc>
              <a:spcBef>
                <a:spcPts val="0"/>
              </a:spcBef>
              <a:buFont typeface="Arial" charset="0"/>
              <a:buNone/>
            </a:pPr>
            <a:r>
              <a:rPr lang="en-GB" sz="2500" b="1" dirty="0">
                <a:solidFill>
                  <a:schemeClr val="tx1"/>
                </a:solidFill>
              </a:rPr>
              <a:t>Arise, Arise,  G-r-e-a-t  UNIUYO</a:t>
            </a:r>
          </a:p>
          <a:p>
            <a:pPr eaLnBrk="1" hangingPunct="1">
              <a:lnSpc>
                <a:spcPct val="90000"/>
              </a:lnSpc>
              <a:spcBef>
                <a:spcPts val="0"/>
              </a:spcBef>
              <a:buFont typeface="Arial" charset="0"/>
              <a:buNone/>
            </a:pPr>
            <a:endParaRPr lang="en-GB" b="1" dirty="0">
              <a:solidFill>
                <a:schemeClr val="tx1"/>
              </a:solidFill>
            </a:endParaRPr>
          </a:p>
          <a:p>
            <a:pPr eaLnBrk="1" hangingPunct="1">
              <a:lnSpc>
                <a:spcPct val="90000"/>
              </a:lnSpc>
              <a:spcBef>
                <a:spcPts val="0"/>
              </a:spcBef>
              <a:buFont typeface="Arial" charset="0"/>
              <a:buNone/>
            </a:pPr>
            <a:r>
              <a:rPr lang="en-GB" sz="2500" b="1" dirty="0">
                <a:solidFill>
                  <a:schemeClr val="tx1"/>
                </a:solidFill>
              </a:rPr>
              <a:t>We shall arise and </a:t>
            </a:r>
          </a:p>
          <a:p>
            <a:pPr eaLnBrk="1" hangingPunct="1">
              <a:lnSpc>
                <a:spcPct val="90000"/>
              </a:lnSpc>
              <a:spcBef>
                <a:spcPts val="0"/>
              </a:spcBef>
              <a:buFont typeface="Arial" charset="0"/>
              <a:buNone/>
            </a:pPr>
            <a:r>
              <a:rPr lang="en-GB" sz="2500" b="1" dirty="0">
                <a:solidFill>
                  <a:schemeClr val="tx1"/>
                </a:solidFill>
              </a:rPr>
              <a:t>Shine and take our place </a:t>
            </a:r>
          </a:p>
          <a:p>
            <a:pPr eaLnBrk="1" hangingPunct="1">
              <a:lnSpc>
                <a:spcPct val="90000"/>
              </a:lnSpc>
              <a:spcBef>
                <a:spcPts val="0"/>
              </a:spcBef>
              <a:buFont typeface="Arial" charset="0"/>
              <a:buNone/>
            </a:pPr>
            <a:r>
              <a:rPr lang="en-GB" sz="2500" b="1" dirty="0">
                <a:solidFill>
                  <a:schemeClr val="tx1"/>
                </a:solidFill>
              </a:rPr>
              <a:t>In the fir-ma-</a:t>
            </a:r>
            <a:r>
              <a:rPr lang="en-GB" sz="2500" b="1" dirty="0" err="1">
                <a:solidFill>
                  <a:schemeClr val="tx1"/>
                </a:solidFill>
              </a:rPr>
              <a:t>ment</a:t>
            </a:r>
            <a:r>
              <a:rPr lang="en-GB" sz="2500" b="1" dirty="0">
                <a:solidFill>
                  <a:schemeClr val="tx1"/>
                </a:solidFill>
              </a:rPr>
              <a:t> </a:t>
            </a:r>
          </a:p>
          <a:p>
            <a:pPr eaLnBrk="1" hangingPunct="1">
              <a:lnSpc>
                <a:spcPct val="90000"/>
              </a:lnSpc>
              <a:spcBef>
                <a:spcPts val="0"/>
              </a:spcBef>
              <a:buFont typeface="Arial" charset="0"/>
              <a:buNone/>
            </a:pPr>
            <a:r>
              <a:rPr lang="en-GB" sz="2500" b="1" dirty="0">
                <a:solidFill>
                  <a:schemeClr val="tx1"/>
                </a:solidFill>
              </a:rPr>
              <a:t>Of cultured men; And women Blest </a:t>
            </a:r>
          </a:p>
          <a:p>
            <a:pPr eaLnBrk="1" hangingPunct="1">
              <a:lnSpc>
                <a:spcPct val="90000"/>
              </a:lnSpc>
              <a:spcBef>
                <a:spcPts val="0"/>
              </a:spcBef>
              <a:buFont typeface="Arial" charset="0"/>
              <a:buNone/>
            </a:pPr>
            <a:r>
              <a:rPr lang="en-GB" sz="2500" b="1" dirty="0">
                <a:solidFill>
                  <a:schemeClr val="tx1"/>
                </a:solidFill>
              </a:rPr>
              <a:t>With wisdom’s depth of vision</a:t>
            </a:r>
          </a:p>
          <a:p>
            <a:pPr eaLnBrk="1" hangingPunct="1">
              <a:lnSpc>
                <a:spcPct val="90000"/>
              </a:lnSpc>
              <a:spcBef>
                <a:spcPts val="0"/>
              </a:spcBef>
              <a:buFont typeface="Arial" charset="0"/>
              <a:buNone/>
            </a:pPr>
            <a:r>
              <a:rPr lang="en-GB" sz="2500" b="1" dirty="0">
                <a:solidFill>
                  <a:schemeClr val="tx1"/>
                </a:solidFill>
              </a:rPr>
              <a:t>And leave behind </a:t>
            </a:r>
          </a:p>
          <a:p>
            <a:pPr eaLnBrk="1" hangingPunct="1">
              <a:lnSpc>
                <a:spcPct val="90000"/>
              </a:lnSpc>
              <a:spcBef>
                <a:spcPts val="0"/>
              </a:spcBef>
              <a:buFont typeface="Arial" charset="0"/>
              <a:buNone/>
            </a:pPr>
            <a:r>
              <a:rPr lang="en-GB" sz="2500" b="1" dirty="0">
                <a:solidFill>
                  <a:schemeClr val="tx1"/>
                </a:solidFill>
              </a:rPr>
              <a:t>Traditions for generations to come</a:t>
            </a:r>
          </a:p>
          <a:p>
            <a:pPr eaLnBrk="1" hangingPunct="1">
              <a:lnSpc>
                <a:spcPct val="90000"/>
              </a:lnSpc>
              <a:spcBef>
                <a:spcPts val="0"/>
              </a:spcBef>
              <a:buFont typeface="Arial" charset="0"/>
              <a:buNone/>
            </a:pPr>
            <a:endParaRPr lang="en-GB" sz="2500" b="1" dirty="0">
              <a:solidFill>
                <a:schemeClr val="tx1"/>
              </a:solidFill>
            </a:endParaRPr>
          </a:p>
          <a:p>
            <a:pPr eaLnBrk="1" hangingPunct="1">
              <a:lnSpc>
                <a:spcPct val="90000"/>
              </a:lnSpc>
              <a:spcBef>
                <a:spcPts val="0"/>
              </a:spcBef>
              <a:buNone/>
            </a:pPr>
            <a:r>
              <a:rPr lang="en-GB" sz="2500" b="1" dirty="0">
                <a:solidFill>
                  <a:schemeClr val="tx1"/>
                </a:solidFill>
              </a:rPr>
              <a:t>Arise, Arise,  G  r  e  a   t  </a:t>
            </a:r>
            <a:r>
              <a:rPr lang="en-GB" sz="2500" b="1" dirty="0" err="1">
                <a:solidFill>
                  <a:schemeClr val="tx1"/>
                </a:solidFill>
              </a:rPr>
              <a:t>Uniuyo</a:t>
            </a:r>
            <a:endParaRPr lang="en-GB" sz="2500" b="1" dirty="0">
              <a:solidFill>
                <a:schemeClr val="tx1"/>
              </a:solidFill>
            </a:endParaRPr>
          </a:p>
          <a:p>
            <a:pPr>
              <a:lnSpc>
                <a:spcPct val="90000"/>
              </a:lnSpc>
              <a:spcBef>
                <a:spcPts val="0"/>
              </a:spcBef>
              <a:buNone/>
            </a:pPr>
            <a:r>
              <a:rPr lang="en-GB" sz="2500" b="1" dirty="0">
                <a:solidFill>
                  <a:schemeClr val="tx1"/>
                </a:solidFill>
              </a:rPr>
              <a:t>Arise, Arise, Arise, and shine forth... </a:t>
            </a:r>
          </a:p>
          <a:p>
            <a:pPr>
              <a:lnSpc>
                <a:spcPct val="90000"/>
              </a:lnSpc>
              <a:spcBef>
                <a:spcPts val="0"/>
              </a:spcBef>
              <a:buNone/>
            </a:pPr>
            <a:r>
              <a:rPr lang="en-GB" sz="2500" b="1" dirty="0">
                <a:solidFill>
                  <a:schemeClr val="tx1"/>
                </a:solidFill>
              </a:rPr>
              <a:t>G-r-e-a-t  UNIUYO</a:t>
            </a:r>
          </a:p>
        </p:txBody>
      </p:sp>
      <p:sp>
        <p:nvSpPr>
          <p:cNvPr id="8" name="Slide Number Placeholder 7"/>
          <p:cNvSpPr>
            <a:spLocks noGrp="1"/>
          </p:cNvSpPr>
          <p:nvPr>
            <p:ph type="sldNum" sz="quarter" idx="12"/>
          </p:nvPr>
        </p:nvSpPr>
        <p:spPr/>
        <p:txBody>
          <a:bodyPr/>
          <a:lstStyle/>
          <a:p>
            <a:fld id="{75111959-26A7-495E-A399-8CD52A6286E0}" type="slidenum">
              <a:rPr lang="en-US" smtClean="0"/>
              <a:pPr/>
              <a:t>149</a:t>
            </a:fld>
            <a:endParaRPr lang="en-US"/>
          </a:p>
        </p:txBody>
      </p:sp>
      <p:sp>
        <p:nvSpPr>
          <p:cNvPr id="6" name="Rectangle 5"/>
          <p:cNvSpPr/>
          <p:nvPr/>
        </p:nvSpPr>
        <p:spPr>
          <a:xfrm>
            <a:off x="84137" y="173656"/>
            <a:ext cx="144463" cy="6650478"/>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12699" y="101424"/>
            <a:ext cx="287337" cy="144463"/>
          </a:xfrm>
          <a:prstGeom prst="ellipse">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8"/>
          <p:cNvSpPr txBox="1"/>
          <p:nvPr/>
        </p:nvSpPr>
        <p:spPr>
          <a:xfrm>
            <a:off x="1096046" y="25942"/>
            <a:ext cx="2155779"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err="1">
                <a:ln/>
                <a:solidFill>
                  <a:srgbClr val="C00000"/>
                </a:solidFill>
                <a:latin typeface="Humnst777 Blk BT" panose="020B0803030504030204" pitchFamily="34" charset="0"/>
                <a:cs typeface="Khmer UI" panose="020B0502040204020203" pitchFamily="34" charset="0"/>
              </a:rPr>
              <a:t>UNIUYO</a:t>
            </a:r>
            <a:r>
              <a:rPr lang="en-US" b="1" dirty="0">
                <a:ln/>
                <a:solidFill>
                  <a:srgbClr val="C00000"/>
                </a:solidFill>
                <a:latin typeface="Humnst777 Blk BT" panose="020B0803030504030204" pitchFamily="34" charset="0"/>
                <a:cs typeface="Khmer UI" panose="020B0502040204020203" pitchFamily="34" charset="0"/>
              </a:rPr>
              <a:t> ANTHEM</a:t>
            </a:r>
          </a:p>
        </p:txBody>
      </p:sp>
      <p:sp>
        <p:nvSpPr>
          <p:cNvPr id="4" name="Rectangle 3"/>
          <p:cNvSpPr/>
          <p:nvPr/>
        </p:nvSpPr>
        <p:spPr>
          <a:xfrm>
            <a:off x="614315" y="4397188"/>
            <a:ext cx="2370932" cy="277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2"/>
          <p:cNvGraphicFramePr>
            <a:graphicFrameLocks noChangeAspect="1"/>
          </p:cNvGraphicFramePr>
          <p:nvPr/>
        </p:nvGraphicFramePr>
        <p:xfrm>
          <a:off x="1769882" y="1120153"/>
          <a:ext cx="808106" cy="806622"/>
        </p:xfrm>
        <a:graphic>
          <a:graphicData uri="http://schemas.openxmlformats.org/presentationml/2006/ole">
            <mc:AlternateContent xmlns:mc="http://schemas.openxmlformats.org/markup-compatibility/2006">
              <mc:Choice xmlns:v="urn:schemas-microsoft-com:vml" Requires="v">
                <p:oleObj spid="_x0000_s12289" r:id="rId4" imgW="96218" imgH="89705" progId="CorelDRAW.Graphic.12">
                  <p:embed/>
                </p:oleObj>
              </mc:Choice>
              <mc:Fallback>
                <p:oleObj r:id="rId4" imgW="96218" imgH="89705" progId="CorelDRAW.Graphic.12">
                  <p:embed/>
                  <p:pic>
                    <p:nvPicPr>
                      <p:cNvPr id="1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9882" y="1120153"/>
                        <a:ext cx="808106" cy="806622"/>
                      </a:xfrm>
                      <a:prstGeom prst="rect">
                        <a:avLst/>
                      </a:prstGeom>
                      <a:noFill/>
                    </p:spPr>
                  </p:pic>
                </p:oleObj>
              </mc:Fallback>
            </mc:AlternateContent>
          </a:graphicData>
        </a:graphic>
      </p:graphicFrame>
    </p:spTree>
    <p:extLst>
      <p:ext uri="{BB962C8B-B14F-4D97-AF65-F5344CB8AC3E}">
        <p14:creationId xmlns:p14="http://schemas.microsoft.com/office/powerpoint/2010/main" val="32565064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A7081-03DF-48FA-AD40-911A2315DAF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16235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367043" y="161570"/>
          <a:ext cx="6543242" cy="6531218"/>
        </p:xfrm>
        <a:graphic>
          <a:graphicData uri="http://schemas.openxmlformats.org/presentationml/2006/ole">
            <mc:AlternateContent xmlns:mc="http://schemas.openxmlformats.org/markup-compatibility/2006">
              <mc:Choice xmlns:v="urn:schemas-microsoft-com:vml" Requires="v">
                <p:oleObj spid="_x0000_s13313" r:id="rId3" imgW="96218" imgH="89705" progId="CorelDRAW.Graphic.12">
                  <p:embed/>
                </p:oleObj>
              </mc:Choice>
              <mc:Fallback>
                <p:oleObj r:id="rId3" imgW="96218" imgH="89705" progId="CorelDRAW.Graphic.12">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043" y="161570"/>
                        <a:ext cx="6543242" cy="6531218"/>
                      </a:xfrm>
                      <a:prstGeom prst="rect">
                        <a:avLst/>
                      </a:prstGeom>
                      <a:noFill/>
                    </p:spPr>
                  </p:pic>
                </p:oleObj>
              </mc:Fallback>
            </mc:AlternateContent>
          </a:graphicData>
        </a:graphic>
      </p:graphicFrame>
    </p:spTree>
    <p:extLst>
      <p:ext uri="{BB962C8B-B14F-4D97-AF65-F5344CB8AC3E}">
        <p14:creationId xmlns:p14="http://schemas.microsoft.com/office/powerpoint/2010/main" val="13649138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4961"/>
            <a:ext cx="9144000" cy="2862109"/>
          </a:xfrm>
          <a:prstGeom prst="rect">
            <a:avLst/>
          </a:prstGeom>
        </p:spPr>
      </p:pic>
      <p:sp>
        <p:nvSpPr>
          <p:cNvPr id="2" name="Slide Number Placeholder 1"/>
          <p:cNvSpPr>
            <a:spLocks noGrp="1"/>
          </p:cNvSpPr>
          <p:nvPr>
            <p:ph type="sldNum" sz="quarter" idx="12"/>
          </p:nvPr>
        </p:nvSpPr>
        <p:spPr/>
        <p:txBody>
          <a:bodyPr/>
          <a:lstStyle/>
          <a:p>
            <a:fld id="{B535CEE6-A6E3-49E6-8E8B-B585A78D2BED}" type="slidenum">
              <a:rPr lang="en-US" smtClean="0">
                <a:solidFill>
                  <a:prstClr val="black"/>
                </a:solidFill>
              </a:rPr>
              <a:pPr/>
              <a:t>151</a:t>
            </a:fld>
            <a:endParaRPr lang="en-US">
              <a:solidFill>
                <a:prstClr val="black"/>
              </a:solidFill>
            </a:endParaRPr>
          </a:p>
        </p:txBody>
      </p:sp>
      <p:pic>
        <p:nvPicPr>
          <p:cNvPr id="3" name="Picture 3" descr="C:\Users\UNIUYO LIBRARY WKS1\Desktop\Thursday 8 march 2012\Good Nigeria flag-XXL-anim.gif"/>
          <p:cNvPicPr>
            <a:picLocks noChangeAspect="1" noChangeArrowheads="1" noCrop="1"/>
          </p:cNvPicPr>
          <p:nvPr/>
        </p:nvPicPr>
        <p:blipFill>
          <a:blip r:embed="rId3" cstate="print"/>
          <a:srcRect/>
          <a:stretch>
            <a:fillRect/>
          </a:stretch>
        </p:blipFill>
        <p:spPr bwMode="auto">
          <a:xfrm>
            <a:off x="0" y="762000"/>
            <a:ext cx="9403307" cy="4648200"/>
          </a:xfrm>
          <a:prstGeom prst="rect">
            <a:avLst/>
          </a:prstGeom>
          <a:noFill/>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2095500"/>
            <a:ext cx="2326262" cy="1981200"/>
          </a:xfrm>
          <a:prstGeom prst="rect">
            <a:avLst/>
          </a:prstGeom>
        </p:spPr>
      </p:pic>
      <p:sp>
        <p:nvSpPr>
          <p:cNvPr id="5" name="TextBox 4"/>
          <p:cNvSpPr txBox="1"/>
          <p:nvPr/>
        </p:nvSpPr>
        <p:spPr>
          <a:xfrm>
            <a:off x="2183642" y="123186"/>
            <a:ext cx="4703855"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7E6E6">
                    <a:lumMod val="10000"/>
                  </a:srgbClr>
                </a:solidFill>
                <a:latin typeface="Impact" panose="020B0806030902050204" pitchFamily="34" charset="0"/>
                <a:cs typeface="Khmer UI" panose="020B0502040204020203" pitchFamily="34" charset="0"/>
              </a:rPr>
              <a:t>NATIONAL ANTHEM</a:t>
            </a:r>
          </a:p>
        </p:txBody>
      </p:sp>
      <p:sp>
        <p:nvSpPr>
          <p:cNvPr id="7" name="Rectangle 6"/>
          <p:cNvSpPr/>
          <p:nvPr/>
        </p:nvSpPr>
        <p:spPr>
          <a:xfrm>
            <a:off x="0" y="988142"/>
            <a:ext cx="280219" cy="5848928"/>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7484" y="762000"/>
            <a:ext cx="530942" cy="358877"/>
          </a:xfrm>
          <a:prstGeom prst="ellipse">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2389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111959-26A7-495E-A399-8CD52A6286E0}" type="slidenum">
              <a:rPr lang="en-US" smtClean="0"/>
              <a:pPr/>
              <a:t>152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0" y="0"/>
            <a:ext cx="9277340" cy="6858000"/>
          </a:xfrm>
          <a:prstGeom prst="rect">
            <a:avLst/>
          </a:prstGeom>
        </p:spPr>
      </p:pic>
      <p:sp>
        <p:nvSpPr>
          <p:cNvPr id="3" name="TextBox 2"/>
          <p:cNvSpPr txBox="1"/>
          <p:nvPr/>
        </p:nvSpPr>
        <p:spPr>
          <a:xfrm>
            <a:off x="-66671" y="2413337"/>
            <a:ext cx="5799813" cy="1015663"/>
          </a:xfrm>
          <a:prstGeom prst="rect">
            <a:avLst/>
          </a:prstGeom>
          <a:noFill/>
        </p:spPr>
        <p:txBody>
          <a:bodyPr wrap="square" rtlCol="0">
            <a:spAutoFit/>
          </a:bodyPr>
          <a:lstStyle/>
          <a:p>
            <a:r>
              <a:rPr lang="en-US" sz="60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Prayers</a:t>
            </a:r>
          </a:p>
        </p:txBody>
      </p:sp>
    </p:spTree>
    <p:extLst>
      <p:ext uri="{BB962C8B-B14F-4D97-AF65-F5344CB8AC3E}">
        <p14:creationId xmlns:p14="http://schemas.microsoft.com/office/powerpoint/2010/main" val="42873351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91CB41-3E32-4A73-9E16-9B011D73A8D0}" type="slidenum">
              <a:rPr lang="en-US" smtClean="0"/>
              <a:t>153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15" y="643080"/>
            <a:ext cx="8795423" cy="58958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15" y="4035254"/>
            <a:ext cx="4704514" cy="2940320"/>
          </a:xfrm>
          <a:prstGeom prst="rect">
            <a:avLst/>
          </a:prstGeom>
        </p:spPr>
      </p:pic>
      <p:graphicFrame>
        <p:nvGraphicFramePr>
          <p:cNvPr id="7" name="Object 2"/>
          <p:cNvGraphicFramePr>
            <a:graphicFrameLocks noChangeAspect="1"/>
          </p:cNvGraphicFramePr>
          <p:nvPr/>
        </p:nvGraphicFramePr>
        <p:xfrm>
          <a:off x="1674161" y="4755477"/>
          <a:ext cx="1603822" cy="1600874"/>
        </p:xfrm>
        <a:graphic>
          <a:graphicData uri="http://schemas.openxmlformats.org/presentationml/2006/ole">
            <mc:AlternateContent xmlns:mc="http://schemas.openxmlformats.org/markup-compatibility/2006">
              <mc:Choice xmlns:v="urn:schemas-microsoft-com:vml" Requires="v">
                <p:oleObj spid="_x0000_s14337" r:id="rId5" imgW="96218" imgH="89705" progId="CorelDRAW.Graphic.12">
                  <p:embed/>
                </p:oleObj>
              </mc:Choice>
              <mc:Fallback>
                <p:oleObj r:id="rId5" imgW="96218" imgH="89705" progId="CorelDRAW.Graphic.12">
                  <p:embed/>
                  <p:pic>
                    <p:nvPicPr>
                      <p:cNvPr id="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4161" y="4755477"/>
                        <a:ext cx="1603822" cy="1600874"/>
                      </a:xfrm>
                      <a:prstGeom prst="rect">
                        <a:avLst/>
                      </a:prstGeom>
                      <a:noFill/>
                    </p:spPr>
                  </p:pic>
                </p:oleObj>
              </mc:Fallback>
            </mc:AlternateContent>
          </a:graphicData>
        </a:graphic>
      </p:graphicFrame>
      <p:pic>
        <p:nvPicPr>
          <p:cNvPr id="8" name="Picture 7">
            <a:extLst>
              <a:ext uri="{FF2B5EF4-FFF2-40B4-BE49-F238E27FC236}">
                <a16:creationId xmlns:a16="http://schemas.microsoft.com/office/drawing/2014/main" id="{012CA2DA-3D69-4F5B-B932-2A37C2ACBB0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594" r="11056"/>
          <a:stretch/>
        </p:blipFill>
        <p:spPr>
          <a:xfrm>
            <a:off x="1189209" y="206419"/>
            <a:ext cx="2088774" cy="2503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806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42588" cy="6858000"/>
          </a:xfrm>
          <a:prstGeom prst="rect">
            <a:avLst/>
          </a:prstGeom>
        </p:spPr>
      </p:pic>
      <p:graphicFrame>
        <p:nvGraphicFramePr>
          <p:cNvPr id="5" name="Object 4"/>
          <p:cNvGraphicFramePr>
            <a:graphicFrameLocks noChangeAspect="1"/>
          </p:cNvGraphicFramePr>
          <p:nvPr/>
        </p:nvGraphicFramePr>
        <p:xfrm>
          <a:off x="3841677" y="2014244"/>
          <a:ext cx="1559234" cy="1556369"/>
        </p:xfrm>
        <a:graphic>
          <a:graphicData uri="http://schemas.openxmlformats.org/presentationml/2006/ole">
            <mc:AlternateContent xmlns:mc="http://schemas.openxmlformats.org/markup-compatibility/2006">
              <mc:Choice xmlns:v="urn:schemas-microsoft-com:vml" Requires="v">
                <p:oleObj spid="_x0000_s15361" r:id="rId4" imgW="96218" imgH="89705" progId="CorelDRAW.Graphic.12">
                  <p:embed/>
                </p:oleObj>
              </mc:Choice>
              <mc:Fallback>
                <p:oleObj r:id="rId4" imgW="96218" imgH="89705" progId="CorelDRAW.Graphic.12">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677" y="2014244"/>
                        <a:ext cx="1559234" cy="1556369"/>
                      </a:xfrm>
                      <a:prstGeom prst="rect">
                        <a:avLst/>
                      </a:prstGeom>
                      <a:noFill/>
                    </p:spPr>
                  </p:pic>
                </p:oleObj>
              </mc:Fallback>
            </mc:AlternateContent>
          </a:graphicData>
        </a:graphic>
      </p:graphicFrame>
    </p:spTree>
    <p:extLst>
      <p:ext uri="{BB962C8B-B14F-4D97-AF65-F5344CB8AC3E}">
        <p14:creationId xmlns:p14="http://schemas.microsoft.com/office/powerpoint/2010/main" val="9905258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284A0-86CB-4A21-ADFD-DEC4081ED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88"/>
            <a:ext cx="9144000" cy="6876387"/>
          </a:xfrm>
          <a:prstGeom prst="rect">
            <a:avLst/>
          </a:prstGeom>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3370"/>
          <a:stretch/>
        </p:blipFill>
        <p:spPr>
          <a:xfrm>
            <a:off x="1831472" y="0"/>
            <a:ext cx="5715000" cy="6626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a:xfrm>
            <a:off x="6553200" y="6645275"/>
            <a:ext cx="2133600" cy="365125"/>
          </a:xfrm>
        </p:spPr>
        <p:txBody>
          <a:bodyPr/>
          <a:lstStyle/>
          <a:p>
            <a:fld id="{75111959-26A7-495E-A399-8CD52A6286E0}" type="slidenum">
              <a:rPr lang="en-US" smtClean="0"/>
              <a:pPr/>
              <a:t>16</a:t>
            </a:fld>
            <a:endParaRPr lang="en-US"/>
          </a:p>
        </p:txBody>
      </p:sp>
      <p:sp>
        <p:nvSpPr>
          <p:cNvPr id="8" name="TextBox 7"/>
          <p:cNvSpPr txBox="1"/>
          <p:nvPr/>
        </p:nvSpPr>
        <p:spPr>
          <a:xfrm>
            <a:off x="1831472" y="6057781"/>
            <a:ext cx="5731280" cy="800219"/>
          </a:xfrm>
          <a:prstGeom prst="rect">
            <a:avLst/>
          </a:prstGeom>
          <a:solidFill>
            <a:srgbClr val="003E6C"/>
          </a:solidFill>
          <a:ln w="28575">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i="1" dirty="0">
                <a:latin typeface="Bodoni MT" panose="02070603080606020203" pitchFamily="18" charset="0"/>
              </a:rPr>
              <a:t>Professor </a:t>
            </a:r>
            <a:r>
              <a:rPr lang="en-GB" sz="2800" b="1" i="1" dirty="0" err="1">
                <a:latin typeface="Bodoni MT" panose="02070603080606020203" pitchFamily="18" charset="0"/>
              </a:rPr>
              <a:t>Nyaudoh</a:t>
            </a:r>
            <a:r>
              <a:rPr lang="en-GB" sz="2800" b="1" i="1" dirty="0">
                <a:latin typeface="Bodoni MT" panose="02070603080606020203" pitchFamily="18" charset="0"/>
              </a:rPr>
              <a:t>  </a:t>
            </a:r>
            <a:r>
              <a:rPr lang="en-GB" sz="2800" b="1" i="1" dirty="0" err="1">
                <a:latin typeface="Bodoni MT" panose="02070603080606020203" pitchFamily="18" charset="0"/>
              </a:rPr>
              <a:t>Ndaeyo</a:t>
            </a:r>
            <a:endParaRPr lang="en-GB" sz="2800" b="1" i="1" dirty="0">
              <a:latin typeface="Bodoni MT" panose="02070603080606020203" pitchFamily="18" charset="0"/>
            </a:endParaRPr>
          </a:p>
          <a:p>
            <a:pPr algn="ctr"/>
            <a:r>
              <a:rPr lang="en-GB" b="1" i="1" dirty="0">
                <a:latin typeface="Bodoni MT" panose="02070603080606020203" pitchFamily="18" charset="0"/>
              </a:rPr>
              <a:t>Vice-Chancellor, </a:t>
            </a:r>
            <a:r>
              <a:rPr lang="en-GB" sz="1600" b="1" i="1" dirty="0">
                <a:latin typeface="Bodoni MT" panose="02070603080606020203" pitchFamily="18" charset="0"/>
              </a:rPr>
              <a:t>University of Uyo, Uyo</a:t>
            </a:r>
          </a:p>
        </p:txBody>
      </p:sp>
    </p:spTree>
    <p:extLst>
      <p:ext uri="{BB962C8B-B14F-4D97-AF65-F5344CB8AC3E}">
        <p14:creationId xmlns:p14="http://schemas.microsoft.com/office/powerpoint/2010/main" val="2217628350"/>
      </p:ext>
    </p:extLst>
  </p:cSld>
  <p:clrMapOvr>
    <a:masterClrMapping/>
  </p:clrMapOvr>
  <mc:AlternateContent xmlns:mc="http://schemas.openxmlformats.org/markup-compatibility/2006" xmlns:p14="http://schemas.microsoft.com/office/powerpoint/2010/main">
    <mc:Choice Requires="p14">
      <p:transition spd="slow" p14:dur="4000">
        <p14:prism di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6067497"/>
            <a:ext cx="9143999" cy="77363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9" y="4434664"/>
            <a:ext cx="3201496" cy="2000933"/>
          </a:xfrm>
          <a:prstGeom prst="rect">
            <a:avLst/>
          </a:prstGeom>
        </p:spPr>
      </p:pic>
      <p:grpSp>
        <p:nvGrpSpPr>
          <p:cNvPr id="2" name="Group 1"/>
          <p:cNvGrpSpPr/>
          <p:nvPr/>
        </p:nvGrpSpPr>
        <p:grpSpPr>
          <a:xfrm>
            <a:off x="200690" y="655579"/>
            <a:ext cx="2801163" cy="3617087"/>
            <a:chOff x="-3761701" y="348075"/>
            <a:chExt cx="2234685" cy="3011689"/>
          </a:xfrm>
        </p:grpSpPr>
        <p:pic>
          <p:nvPicPr>
            <p:cNvPr id="17" name="Picture 16">
              <a:extLst>
                <a:ext uri="{FF2B5EF4-FFF2-40B4-BE49-F238E27FC236}">
                  <a16:creationId xmlns:a16="http://schemas.microsoft.com/office/drawing/2014/main" id="{C9379C01-2D56-45BC-8B54-D23367B94AE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5238" t="3492" r="13492"/>
            <a:stretch/>
          </p:blipFill>
          <p:spPr>
            <a:xfrm>
              <a:off x="-3750102" y="348075"/>
              <a:ext cx="2223086" cy="267541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TextBox 25"/>
            <p:cNvSpPr txBox="1"/>
            <p:nvPr/>
          </p:nvSpPr>
          <p:spPr>
            <a:xfrm>
              <a:off x="-3761701" y="3036599"/>
              <a:ext cx="2234685" cy="323165"/>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wrap="square" rtlCol="0">
              <a:spAutoFit/>
            </a:bodyPr>
            <a:lstStyle/>
            <a:p>
              <a:pPr defTabSz="685800">
                <a:defRPr/>
              </a:pPr>
              <a:r>
                <a:rPr lang="en-US" sz="1500" b="1" dirty="0">
                  <a:solidFill>
                    <a:schemeClr val="bg1"/>
                  </a:solidFill>
                  <a:latin typeface="Trebuchet MS" panose="020B0603020202020204" pitchFamily="34" charset="0"/>
                </a:rPr>
                <a:t>Prof. </a:t>
              </a:r>
              <a:r>
                <a:rPr lang="en-US" sz="1500" b="1" dirty="0" err="1">
                  <a:solidFill>
                    <a:schemeClr val="bg1"/>
                  </a:solidFill>
                  <a:latin typeface="Trebuchet MS" panose="020B0603020202020204" pitchFamily="34" charset="0"/>
                </a:rPr>
                <a:t>Akaneren</a:t>
              </a:r>
              <a:r>
                <a:rPr lang="en-US" sz="1500" b="1" dirty="0">
                  <a:solidFill>
                    <a:schemeClr val="bg1"/>
                  </a:solidFill>
                  <a:latin typeface="Trebuchet MS" panose="020B0603020202020204" pitchFamily="34" charset="0"/>
                </a:rPr>
                <a:t> </a:t>
              </a:r>
              <a:r>
                <a:rPr lang="en-US" sz="1500" b="1" dirty="0" err="1">
                  <a:solidFill>
                    <a:schemeClr val="bg1"/>
                  </a:solidFill>
                  <a:latin typeface="Trebuchet MS" panose="020B0603020202020204" pitchFamily="34" charset="0"/>
                </a:rPr>
                <a:t>Essien</a:t>
              </a:r>
              <a:endParaRPr lang="en-US" sz="1500" b="1" dirty="0">
                <a:solidFill>
                  <a:schemeClr val="bg1"/>
                </a:solidFill>
                <a:latin typeface="Trebuchet MS" panose="020B0603020202020204" pitchFamily="34" charset="0"/>
              </a:endParaRPr>
            </a:p>
          </p:txBody>
        </p:sp>
      </p:grpSp>
      <p:grpSp>
        <p:nvGrpSpPr>
          <p:cNvPr id="3" name="Group 2"/>
          <p:cNvGrpSpPr/>
          <p:nvPr/>
        </p:nvGrpSpPr>
        <p:grpSpPr>
          <a:xfrm>
            <a:off x="3195792" y="1496291"/>
            <a:ext cx="2801163" cy="3754790"/>
            <a:chOff x="3431345" y="2236710"/>
            <a:chExt cx="2453399" cy="3137283"/>
          </a:xfrm>
        </p:grpSpPr>
        <p:sp>
          <p:nvSpPr>
            <p:cNvPr id="25" name="TextBox 24"/>
            <p:cNvSpPr txBox="1"/>
            <p:nvPr/>
          </p:nvSpPr>
          <p:spPr>
            <a:xfrm>
              <a:off x="3589158" y="5035439"/>
              <a:ext cx="2137771" cy="338554"/>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wrap="square" rtlCol="0">
              <a:spAutoFit/>
            </a:bodyPr>
            <a:lstStyle/>
            <a:p>
              <a:pPr defTabSz="685800">
                <a:defRPr/>
              </a:pPr>
              <a:r>
                <a:rPr lang="en-US" sz="1600" b="1" dirty="0">
                  <a:solidFill>
                    <a:schemeClr val="bg1"/>
                  </a:solidFill>
                  <a:latin typeface="Trebuchet MS" panose="020B0603020202020204" pitchFamily="34" charset="0"/>
                </a:rPr>
                <a:t>Prof. Comfort </a:t>
              </a:r>
              <a:r>
                <a:rPr lang="en-US" sz="1600" b="1" dirty="0" err="1">
                  <a:solidFill>
                    <a:schemeClr val="bg1"/>
                  </a:solidFill>
                  <a:latin typeface="Trebuchet MS" panose="020B0603020202020204" pitchFamily="34" charset="0"/>
                </a:rPr>
                <a:t>Ekpo</a:t>
              </a:r>
              <a:endParaRPr lang="en-US" sz="1600" b="1" dirty="0">
                <a:solidFill>
                  <a:schemeClr val="bg1"/>
                </a:solidFill>
                <a:latin typeface="Trebuchet MS" panose="020B0603020202020204" pitchFamily="34" charset="0"/>
              </a:endParaRPr>
            </a:p>
          </p:txBody>
        </p:sp>
        <p:pic>
          <p:nvPicPr>
            <p:cNvPr id="14" name="Picture 13">
              <a:extLst>
                <a:ext uri="{FF2B5EF4-FFF2-40B4-BE49-F238E27FC236}">
                  <a16:creationId xmlns:a16="http://schemas.microsoft.com/office/drawing/2014/main" id="{76CBDA1C-44C5-4923-AA75-7D9E81A4CD5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31345" y="2236710"/>
              <a:ext cx="2453399" cy="27293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graphicFrame>
        <p:nvGraphicFramePr>
          <p:cNvPr id="22" name="Object 2"/>
          <p:cNvGraphicFramePr>
            <a:graphicFrameLocks noChangeAspect="1"/>
          </p:cNvGraphicFramePr>
          <p:nvPr>
            <p:extLst>
              <p:ext uri="{D42A27DB-BD31-4B8C-83A1-F6EECF244321}">
                <p14:modId xmlns:p14="http://schemas.microsoft.com/office/powerpoint/2010/main" val="679068236"/>
              </p:ext>
            </p:extLst>
          </p:nvPr>
        </p:nvGraphicFramePr>
        <p:xfrm>
          <a:off x="1080183" y="5015213"/>
          <a:ext cx="932232" cy="930518"/>
        </p:xfrm>
        <a:graphic>
          <a:graphicData uri="http://schemas.openxmlformats.org/presentationml/2006/ole">
            <mc:AlternateContent xmlns:mc="http://schemas.openxmlformats.org/markup-compatibility/2006">
              <mc:Choice xmlns:v="urn:schemas-microsoft-com:vml" Requires="v">
                <p:oleObj spid="_x0000_s7169" r:id="rId9" imgW="96218" imgH="89705" progId="CorelDRAW.Graphic.12">
                  <p:embed/>
                </p:oleObj>
              </mc:Choice>
              <mc:Fallback>
                <p:oleObj r:id="rId9" imgW="96218" imgH="89705" progId="CorelDRAW.Graphic.12">
                  <p:embed/>
                  <p:pic>
                    <p:nvPicPr>
                      <p:cNvPr id="22"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0183" y="5015213"/>
                        <a:ext cx="932232" cy="930518"/>
                      </a:xfrm>
                      <a:prstGeom prst="rect">
                        <a:avLst/>
                      </a:prstGeom>
                      <a:noFill/>
                    </p:spPr>
                  </p:pic>
                </p:oleObj>
              </mc:Fallback>
            </mc:AlternateContent>
          </a:graphicData>
        </a:graphic>
      </p:graphicFrame>
      <p:grpSp>
        <p:nvGrpSpPr>
          <p:cNvPr id="5" name="Group 4"/>
          <p:cNvGrpSpPr/>
          <p:nvPr/>
        </p:nvGrpSpPr>
        <p:grpSpPr>
          <a:xfrm>
            <a:off x="6195528" y="2452745"/>
            <a:ext cx="2747782" cy="3759179"/>
            <a:chOff x="6573813" y="3380584"/>
            <a:chExt cx="2138502" cy="3314321"/>
          </a:xfrm>
        </p:grpSpPr>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3813" y="3380584"/>
              <a:ext cx="2133458" cy="28561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3" name="TextBox 22"/>
            <p:cNvSpPr txBox="1"/>
            <p:nvPr/>
          </p:nvSpPr>
          <p:spPr>
            <a:xfrm>
              <a:off x="6573813" y="6356351"/>
              <a:ext cx="2138502" cy="338554"/>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defTabSz="685800">
                <a:defRPr/>
              </a:pPr>
              <a:r>
                <a:rPr lang="en-US" sz="1600" b="1" dirty="0">
                  <a:solidFill>
                    <a:schemeClr val="bg1"/>
                  </a:solidFill>
                  <a:latin typeface="Trebuchet MS" panose="020B0603020202020204" pitchFamily="34" charset="0"/>
                </a:rPr>
                <a:t>Prof. </a:t>
              </a:r>
              <a:r>
                <a:rPr lang="en-US" sz="1600" b="1" dirty="0" err="1">
                  <a:solidFill>
                    <a:schemeClr val="bg1"/>
                  </a:solidFill>
                  <a:latin typeface="Trebuchet MS" panose="020B0603020202020204" pitchFamily="34" charset="0"/>
                </a:rPr>
                <a:t>Enefiok</a:t>
              </a:r>
              <a:r>
                <a:rPr lang="en-US" sz="1600" b="1" dirty="0">
                  <a:solidFill>
                    <a:schemeClr val="bg1"/>
                  </a:solidFill>
                  <a:latin typeface="Trebuchet MS" panose="020B0603020202020204" pitchFamily="34" charset="0"/>
                </a:rPr>
                <a:t> </a:t>
              </a:r>
              <a:r>
                <a:rPr lang="en-US" sz="1600" b="1" dirty="0" err="1">
                  <a:solidFill>
                    <a:schemeClr val="bg1"/>
                  </a:solidFill>
                  <a:latin typeface="Trebuchet MS" panose="020B0603020202020204" pitchFamily="34" charset="0"/>
                </a:rPr>
                <a:t>Essien</a:t>
              </a:r>
              <a:endParaRPr lang="en-US" sz="1600" b="1" dirty="0">
                <a:solidFill>
                  <a:schemeClr val="bg1"/>
                </a:solidFill>
                <a:latin typeface="Trebuchet MS" panose="020B0603020202020204" pitchFamily="34" charset="0"/>
              </a:endParaRPr>
            </a:p>
          </p:txBody>
        </p:sp>
      </p:grpSp>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t="15278" b="53472"/>
          <a:stretch/>
        </p:blipFill>
        <p:spPr>
          <a:xfrm>
            <a:off x="2465823" y="83369"/>
            <a:ext cx="4242804" cy="707134"/>
          </a:xfrm>
          <a:prstGeom prst="rect">
            <a:avLst/>
          </a:prstGeom>
        </p:spPr>
      </p:pic>
    </p:spTree>
    <p:extLst>
      <p:ext uri="{BB962C8B-B14F-4D97-AF65-F5344CB8AC3E}">
        <p14:creationId xmlns:p14="http://schemas.microsoft.com/office/powerpoint/2010/main" val="2133173092"/>
      </p:ext>
    </p:extLst>
  </p:cSld>
  <p:clrMapOvr>
    <a:masterClrMapping/>
  </p:clrMapOvr>
  <mc:AlternateContent xmlns:mc="http://schemas.openxmlformats.org/markup-compatibility/2006" xmlns:p14="http://schemas.microsoft.com/office/powerpoint/2010/main">
    <mc:Choice Requires="p14">
      <p:transition spd="slow" p14:dur="275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6067497"/>
            <a:ext cx="9143999" cy="773630"/>
          </a:xfrm>
          <a:prstGeom prst="rect">
            <a:avLst/>
          </a:prstGeom>
        </p:spPr>
      </p:pic>
      <p:grpSp>
        <p:nvGrpSpPr>
          <p:cNvPr id="2" name="Group 1"/>
          <p:cNvGrpSpPr/>
          <p:nvPr/>
        </p:nvGrpSpPr>
        <p:grpSpPr>
          <a:xfrm>
            <a:off x="1634018" y="112233"/>
            <a:ext cx="6429799" cy="6653191"/>
            <a:chOff x="-3750102" y="348075"/>
            <a:chExt cx="2223086" cy="2977806"/>
          </a:xfrm>
        </p:grpSpPr>
        <p:pic>
          <p:nvPicPr>
            <p:cNvPr id="17" name="Picture 16">
              <a:extLst>
                <a:ext uri="{FF2B5EF4-FFF2-40B4-BE49-F238E27FC236}">
                  <a16:creationId xmlns:a16="http://schemas.microsoft.com/office/drawing/2014/main" id="{C9379C01-2D56-45BC-8B54-D23367B94A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5238" t="3492" r="13492"/>
            <a:stretch/>
          </p:blipFill>
          <p:spPr>
            <a:xfrm>
              <a:off x="-3750102" y="348075"/>
              <a:ext cx="2223086" cy="267541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TextBox 25"/>
            <p:cNvSpPr txBox="1"/>
            <p:nvPr/>
          </p:nvSpPr>
          <p:spPr>
            <a:xfrm>
              <a:off x="-3519890" y="3036599"/>
              <a:ext cx="1751064" cy="289282"/>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defTabSz="685800">
                <a:defRPr/>
              </a:pPr>
              <a:r>
                <a:rPr lang="en-US" sz="3600" b="1" dirty="0">
                  <a:solidFill>
                    <a:schemeClr val="bg1"/>
                  </a:solidFill>
                  <a:latin typeface="Trebuchet MS" panose="020B0603020202020204" pitchFamily="34" charset="0"/>
                </a:rPr>
                <a:t>Prof. </a:t>
              </a:r>
              <a:r>
                <a:rPr lang="en-US" sz="3600" b="1" dirty="0" err="1">
                  <a:solidFill>
                    <a:schemeClr val="bg1"/>
                  </a:solidFill>
                  <a:latin typeface="Trebuchet MS" panose="020B0603020202020204" pitchFamily="34" charset="0"/>
                </a:rPr>
                <a:t>Akaneren</a:t>
              </a:r>
              <a:r>
                <a:rPr lang="en-US" sz="3600" b="1" dirty="0">
                  <a:solidFill>
                    <a:schemeClr val="bg1"/>
                  </a:solidFill>
                  <a:latin typeface="Trebuchet MS" panose="020B0603020202020204" pitchFamily="34" charset="0"/>
                </a:rPr>
                <a:t> </a:t>
              </a:r>
              <a:r>
                <a:rPr lang="en-US" sz="3600" b="1" dirty="0" err="1">
                  <a:solidFill>
                    <a:schemeClr val="bg1"/>
                  </a:solidFill>
                  <a:latin typeface="Trebuchet MS" panose="020B0603020202020204" pitchFamily="34" charset="0"/>
                </a:rPr>
                <a:t>Essien</a:t>
              </a:r>
              <a:endParaRPr lang="en-US" sz="3600" b="1" dirty="0">
                <a:solidFill>
                  <a:schemeClr val="bg1"/>
                </a:solidFill>
                <a:latin typeface="Trebuchet MS" panose="020B0603020202020204" pitchFamily="34" charset="0"/>
              </a:endParaRPr>
            </a:p>
          </p:txBody>
        </p:sp>
      </p:grpSp>
    </p:spTree>
    <p:extLst>
      <p:ext uri="{BB962C8B-B14F-4D97-AF65-F5344CB8AC3E}">
        <p14:creationId xmlns:p14="http://schemas.microsoft.com/office/powerpoint/2010/main" val="3793014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6067497"/>
            <a:ext cx="9143999" cy="773630"/>
          </a:xfrm>
          <a:prstGeom prst="rect">
            <a:avLst/>
          </a:prstGeom>
        </p:spPr>
      </p:pic>
      <p:grpSp>
        <p:nvGrpSpPr>
          <p:cNvPr id="3" name="Group 2"/>
          <p:cNvGrpSpPr/>
          <p:nvPr/>
        </p:nvGrpSpPr>
        <p:grpSpPr>
          <a:xfrm>
            <a:off x="1477833" y="-1"/>
            <a:ext cx="5851226" cy="6687656"/>
            <a:chOff x="3431345" y="2236710"/>
            <a:chExt cx="2453399" cy="3066902"/>
          </a:xfrm>
        </p:grpSpPr>
        <p:sp>
          <p:nvSpPr>
            <p:cNvPr id="25" name="TextBox 24"/>
            <p:cNvSpPr txBox="1"/>
            <p:nvPr/>
          </p:nvSpPr>
          <p:spPr>
            <a:xfrm>
              <a:off x="3618205" y="5035439"/>
              <a:ext cx="2137771" cy="268173"/>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defTabSz="685800">
                <a:defRPr/>
              </a:pPr>
              <a:r>
                <a:rPr lang="en-US" sz="3200" b="1" dirty="0">
                  <a:solidFill>
                    <a:schemeClr val="bg1"/>
                  </a:solidFill>
                  <a:latin typeface="Trebuchet MS" panose="020B0603020202020204" pitchFamily="34" charset="0"/>
                </a:rPr>
                <a:t>Prof. Comfort </a:t>
              </a:r>
              <a:r>
                <a:rPr lang="en-US" sz="3200" b="1" dirty="0" err="1">
                  <a:solidFill>
                    <a:schemeClr val="bg1"/>
                  </a:solidFill>
                  <a:latin typeface="Trebuchet MS" panose="020B0603020202020204" pitchFamily="34" charset="0"/>
                </a:rPr>
                <a:t>Ekpo</a:t>
              </a:r>
              <a:endParaRPr lang="en-US" sz="3200" b="1" dirty="0">
                <a:solidFill>
                  <a:schemeClr val="bg1"/>
                </a:solidFill>
                <a:latin typeface="Trebuchet MS" panose="020B0603020202020204" pitchFamily="34" charset="0"/>
              </a:endParaRPr>
            </a:p>
          </p:txBody>
        </p:sp>
        <p:pic>
          <p:nvPicPr>
            <p:cNvPr id="14" name="Picture 13">
              <a:extLst>
                <a:ext uri="{FF2B5EF4-FFF2-40B4-BE49-F238E27FC236}">
                  <a16:creationId xmlns:a16="http://schemas.microsoft.com/office/drawing/2014/main" id="{76CBDA1C-44C5-4923-AA75-7D9E81A4CD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31345" y="2236710"/>
              <a:ext cx="2453399" cy="27293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spTree>
    <p:extLst>
      <p:ext uri="{BB962C8B-B14F-4D97-AF65-F5344CB8AC3E}">
        <p14:creationId xmlns:p14="http://schemas.microsoft.com/office/powerpoint/2010/main" val="312534977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4961"/>
            <a:ext cx="9144000" cy="2862109"/>
          </a:xfrm>
          <a:prstGeom prst="rect">
            <a:avLst/>
          </a:prstGeom>
        </p:spPr>
      </p:pic>
      <p:sp>
        <p:nvSpPr>
          <p:cNvPr id="2" name="Slide Number Placeholder 1"/>
          <p:cNvSpPr>
            <a:spLocks noGrp="1"/>
          </p:cNvSpPr>
          <p:nvPr>
            <p:ph type="sldNum" sz="quarter" idx="12"/>
          </p:nvPr>
        </p:nvSpPr>
        <p:spPr/>
        <p:txBody>
          <a:bodyPr/>
          <a:lstStyle/>
          <a:p>
            <a:fld id="{B535CEE6-A6E3-49E6-8E8B-B585A78D2BED}" type="slidenum">
              <a:rPr lang="en-US" smtClean="0">
                <a:solidFill>
                  <a:prstClr val="black"/>
                </a:solidFill>
              </a:rPr>
              <a:pPr/>
              <a:t>2</a:t>
            </a:fld>
            <a:endParaRPr lang="en-US">
              <a:solidFill>
                <a:prstClr val="black"/>
              </a:solidFill>
            </a:endParaRPr>
          </a:p>
        </p:txBody>
      </p:sp>
      <p:pic>
        <p:nvPicPr>
          <p:cNvPr id="3" name="Picture 3" descr="C:\Users\UNIUYO LIBRARY WKS1\Desktop\Thursday 8 march 2012\Good Nigeria flag-XXL-anim.gif"/>
          <p:cNvPicPr>
            <a:picLocks noChangeAspect="1" noChangeArrowheads="1" noCrop="1"/>
          </p:cNvPicPr>
          <p:nvPr/>
        </p:nvPicPr>
        <p:blipFill>
          <a:blip r:embed="rId3" cstate="print"/>
          <a:srcRect/>
          <a:stretch>
            <a:fillRect/>
          </a:stretch>
        </p:blipFill>
        <p:spPr bwMode="auto">
          <a:xfrm>
            <a:off x="0" y="762000"/>
            <a:ext cx="9403307" cy="4648200"/>
          </a:xfrm>
          <a:prstGeom prst="rect">
            <a:avLst/>
          </a:prstGeom>
          <a:noFill/>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2095500"/>
            <a:ext cx="2326262" cy="1981200"/>
          </a:xfrm>
          <a:prstGeom prst="rect">
            <a:avLst/>
          </a:prstGeom>
        </p:spPr>
      </p:pic>
      <p:sp>
        <p:nvSpPr>
          <p:cNvPr id="5" name="TextBox 4"/>
          <p:cNvSpPr txBox="1"/>
          <p:nvPr/>
        </p:nvSpPr>
        <p:spPr>
          <a:xfrm>
            <a:off x="2183642" y="123186"/>
            <a:ext cx="4703855"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7E6E6">
                    <a:lumMod val="10000"/>
                  </a:srgbClr>
                </a:solidFill>
                <a:latin typeface="Impact" panose="020B0806030902050204" pitchFamily="34" charset="0"/>
                <a:cs typeface="Khmer UI" panose="020B0502040204020203" pitchFamily="34" charset="0"/>
              </a:rPr>
              <a:t>NATIONAL ANTHEM</a:t>
            </a:r>
          </a:p>
        </p:txBody>
      </p:sp>
      <p:sp>
        <p:nvSpPr>
          <p:cNvPr id="7" name="Rectangle 6"/>
          <p:cNvSpPr/>
          <p:nvPr/>
        </p:nvSpPr>
        <p:spPr>
          <a:xfrm>
            <a:off x="0" y="988142"/>
            <a:ext cx="280219" cy="5848928"/>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7484" y="762000"/>
            <a:ext cx="530942" cy="358877"/>
          </a:xfrm>
          <a:prstGeom prst="ellipse">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30174"/>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B9C4DC2-0B25-4F78-8DA4-8300A4145850}"/>
              </a:ext>
            </a:extLst>
          </p:cNvPr>
          <p:cNvGrpSpPr/>
          <p:nvPr/>
        </p:nvGrpSpPr>
        <p:grpSpPr>
          <a:xfrm>
            <a:off x="1052945" y="180110"/>
            <a:ext cx="6747164" cy="6482960"/>
            <a:chOff x="6573813" y="3380584"/>
            <a:chExt cx="2138502" cy="2856116"/>
          </a:xfrm>
        </p:grpSpPr>
        <p:pic>
          <p:nvPicPr>
            <p:cNvPr id="7" name="Picture 6">
              <a:extLst>
                <a:ext uri="{FF2B5EF4-FFF2-40B4-BE49-F238E27FC236}">
                  <a16:creationId xmlns:a16="http://schemas.microsoft.com/office/drawing/2014/main" id="{729FA68B-3E35-4844-A752-834E407EFA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813" y="3380584"/>
              <a:ext cx="2133458" cy="28561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a:extLst>
                <a:ext uri="{FF2B5EF4-FFF2-40B4-BE49-F238E27FC236}">
                  <a16:creationId xmlns:a16="http://schemas.microsoft.com/office/drawing/2014/main" id="{F4A15615-55D9-4DF6-B264-74C0F8C99124}"/>
                </a:ext>
              </a:extLst>
            </p:cNvPr>
            <p:cNvSpPr txBox="1"/>
            <p:nvPr/>
          </p:nvSpPr>
          <p:spPr>
            <a:xfrm>
              <a:off x="6573813" y="5959609"/>
              <a:ext cx="2138502" cy="25762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defTabSz="685800">
                <a:defRPr/>
              </a:pPr>
              <a:r>
                <a:rPr lang="en-US" sz="3200" b="1" dirty="0">
                  <a:solidFill>
                    <a:schemeClr val="bg1"/>
                  </a:solidFill>
                  <a:latin typeface="Trebuchet MS" panose="020B0603020202020204" pitchFamily="34" charset="0"/>
                </a:rPr>
                <a:t>Prof. </a:t>
              </a:r>
              <a:r>
                <a:rPr lang="en-US" sz="3200" b="1" dirty="0" err="1">
                  <a:solidFill>
                    <a:schemeClr val="bg1"/>
                  </a:solidFill>
                  <a:latin typeface="Trebuchet MS" panose="020B0603020202020204" pitchFamily="34" charset="0"/>
                </a:rPr>
                <a:t>Enefiok</a:t>
              </a:r>
              <a:r>
                <a:rPr lang="en-US" sz="3200" b="1" dirty="0">
                  <a:solidFill>
                    <a:schemeClr val="bg1"/>
                  </a:solidFill>
                  <a:latin typeface="Trebuchet MS" panose="020B0603020202020204" pitchFamily="34" charset="0"/>
                </a:rPr>
                <a:t> Essien </a:t>
              </a:r>
              <a:r>
                <a:rPr lang="en-US" b="1" dirty="0">
                  <a:solidFill>
                    <a:schemeClr val="bg1"/>
                  </a:solidFill>
                  <a:latin typeface="Trebuchet MS" panose="020B0603020202020204" pitchFamily="34" charset="0"/>
                </a:rPr>
                <a:t>SAN</a:t>
              </a:r>
              <a:endParaRPr lang="en-US" sz="3200" b="1" dirty="0">
                <a:solidFill>
                  <a:schemeClr val="bg1"/>
                </a:solidFill>
                <a:latin typeface="Trebuchet MS" panose="020B0603020202020204" pitchFamily="34" charset="0"/>
              </a:endParaRPr>
            </a:p>
          </p:txBody>
        </p:sp>
      </p:grpSp>
    </p:spTree>
    <p:extLst>
      <p:ext uri="{BB962C8B-B14F-4D97-AF65-F5344CB8AC3E}">
        <p14:creationId xmlns:p14="http://schemas.microsoft.com/office/powerpoint/2010/main" val="3033339628"/>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F99A3-D1BC-4096-B9D3-AE040582DB0F}"/>
              </a:ext>
            </a:extLst>
          </p:cNvPr>
          <p:cNvPicPr>
            <a:picLocks noChangeAspect="1"/>
          </p:cNvPicPr>
          <p:nvPr/>
        </p:nvPicPr>
        <p:blipFill rotWithShape="1">
          <a:blip r:embed="rId2">
            <a:extLst>
              <a:ext uri="{28A0092B-C50C-407E-A947-70E740481C1C}">
                <a14:useLocalDpi xmlns:a14="http://schemas.microsoft.com/office/drawing/2010/main" val="0"/>
              </a:ext>
            </a:extLst>
          </a:blip>
          <a:srcRect b="5377"/>
          <a:stretch/>
        </p:blipFill>
        <p:spPr>
          <a:xfrm>
            <a:off x="0" y="1"/>
            <a:ext cx="9144000" cy="6857999"/>
          </a:xfrm>
          <a:prstGeom prst="rect">
            <a:avLst/>
          </a:prstGeom>
        </p:spPr>
      </p:pic>
      <p:sp>
        <p:nvSpPr>
          <p:cNvPr id="5" name="TextBox 4">
            <a:extLst>
              <a:ext uri="{FF2B5EF4-FFF2-40B4-BE49-F238E27FC236}">
                <a16:creationId xmlns:a16="http://schemas.microsoft.com/office/drawing/2014/main" id="{C4CBFBB7-BA31-46FE-9699-6E3BC89A45F2}"/>
              </a:ext>
            </a:extLst>
          </p:cNvPr>
          <p:cNvSpPr txBox="1"/>
          <p:nvPr/>
        </p:nvSpPr>
        <p:spPr>
          <a:xfrm>
            <a:off x="2168013" y="4905139"/>
            <a:ext cx="4881716" cy="120032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Late father, Mr. Udo Bassey </a:t>
            </a:r>
            <a:r>
              <a:rPr lang="en-US" sz="2400" b="1" dirty="0" err="1">
                <a:latin typeface="Tahoma" panose="020B0604030504040204" pitchFamily="34" charset="0"/>
                <a:ea typeface="Tahoma" panose="020B0604030504040204" pitchFamily="34" charset="0"/>
                <a:cs typeface="Tahoma" panose="020B0604030504040204" pitchFamily="34" charset="0"/>
              </a:rPr>
              <a:t>Abasiubong</a:t>
            </a:r>
            <a:r>
              <a:rPr lang="en-US" sz="2400" b="1" dirty="0">
                <a:latin typeface="Tahoma" panose="020B0604030504040204" pitchFamily="34" charset="0"/>
                <a:ea typeface="Tahoma" panose="020B0604030504040204" pitchFamily="34" charset="0"/>
                <a:cs typeface="Tahoma" panose="020B0604030504040204" pitchFamily="34" charset="0"/>
              </a:rPr>
              <a:t> &amp; Mother </a:t>
            </a:r>
          </a:p>
          <a:p>
            <a:pPr algn="ctr"/>
            <a:r>
              <a:rPr lang="en-US" sz="2400" b="1" dirty="0">
                <a:latin typeface="Tahoma" panose="020B0604030504040204" pitchFamily="34" charset="0"/>
                <a:ea typeface="Tahoma" panose="020B0604030504040204" pitchFamily="34" charset="0"/>
                <a:cs typeface="Tahoma" panose="020B0604030504040204" pitchFamily="34" charset="0"/>
              </a:rPr>
              <a:t>Mrs. </a:t>
            </a:r>
            <a:r>
              <a:rPr lang="en-US" sz="2400" b="1" dirty="0" err="1">
                <a:latin typeface="Tahoma" panose="020B0604030504040204" pitchFamily="34" charset="0"/>
                <a:ea typeface="Tahoma" panose="020B0604030504040204" pitchFamily="34" charset="0"/>
                <a:cs typeface="Tahoma" panose="020B0604030504040204" pitchFamily="34" charset="0"/>
              </a:rPr>
              <a:t>Nko</a:t>
            </a:r>
            <a:r>
              <a:rPr lang="en-US" sz="2400" b="1" dirty="0">
                <a:latin typeface="Tahoma" panose="020B0604030504040204" pitchFamily="34" charset="0"/>
                <a:ea typeface="Tahoma" panose="020B0604030504040204" pitchFamily="34" charset="0"/>
                <a:cs typeface="Tahoma" panose="020B0604030504040204" pitchFamily="34" charset="0"/>
              </a:rPr>
              <a:t> Bassey </a:t>
            </a:r>
            <a:r>
              <a:rPr lang="en-US" sz="2400" b="1" dirty="0" err="1">
                <a:latin typeface="Tahoma" panose="020B0604030504040204" pitchFamily="34" charset="0"/>
                <a:ea typeface="Tahoma" panose="020B0604030504040204" pitchFamily="34" charset="0"/>
                <a:cs typeface="Tahoma" panose="020B0604030504040204" pitchFamily="34" charset="0"/>
              </a:rPr>
              <a:t>Abasiubong</a:t>
            </a:r>
            <a:r>
              <a:rPr lang="en-US" sz="2400" b="1" dirty="0">
                <a:latin typeface="Tahoma" panose="020B0604030504040204" pitchFamily="34" charset="0"/>
                <a:ea typeface="Tahoma" panose="020B0604030504040204" pitchFamily="34" charset="0"/>
                <a:cs typeface="Tahoma" panose="020B0604030504040204" pitchFamily="34" charset="0"/>
              </a:rPr>
              <a:t> </a:t>
            </a:r>
            <a:endParaRPr lang="en-US" sz="2400" b="1" dirty="0"/>
          </a:p>
        </p:txBody>
      </p:sp>
    </p:spTree>
    <p:extLst>
      <p:ext uri="{BB962C8B-B14F-4D97-AF65-F5344CB8AC3E}">
        <p14:creationId xmlns:p14="http://schemas.microsoft.com/office/powerpoint/2010/main" val="35974560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9EB81-244E-4DDB-B555-7C6184DEA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42" y="1386348"/>
            <a:ext cx="7599516" cy="5471652"/>
          </a:xfrm>
          <a:prstGeom prst="rect">
            <a:avLst/>
          </a:prstGeom>
        </p:spPr>
      </p:pic>
      <p:sp>
        <p:nvSpPr>
          <p:cNvPr id="4" name="TextBox 3">
            <a:extLst>
              <a:ext uri="{FF2B5EF4-FFF2-40B4-BE49-F238E27FC236}">
                <a16:creationId xmlns:a16="http://schemas.microsoft.com/office/drawing/2014/main" id="{519EE61A-976B-4291-9FA6-9F68AD100ED0}"/>
              </a:ext>
            </a:extLst>
          </p:cNvPr>
          <p:cNvSpPr txBox="1"/>
          <p:nvPr/>
        </p:nvSpPr>
        <p:spPr>
          <a:xfrm>
            <a:off x="280220" y="235973"/>
            <a:ext cx="3657599" cy="923330"/>
          </a:xfrm>
          <a:prstGeom prst="rect">
            <a:avLst/>
          </a:prstGeom>
          <a:noFill/>
        </p:spPr>
        <p:txBody>
          <a:bodyPr wrap="square" rtlCol="0">
            <a:spAutoFit/>
          </a:bodyPr>
          <a:lstStyle/>
          <a:p>
            <a:r>
              <a:rPr lang="en-US" sz="5400" dirty="0">
                <a:solidFill>
                  <a:srgbClr val="FF0000"/>
                </a:solidFill>
                <a:latin typeface="&amp;Championship" pitchFamily="2" charset="0"/>
              </a:rPr>
              <a:t>My Mentors…</a:t>
            </a:r>
          </a:p>
        </p:txBody>
      </p:sp>
      <p:pic>
        <p:nvPicPr>
          <p:cNvPr id="6" name="Picture 5">
            <a:extLst>
              <a:ext uri="{FF2B5EF4-FFF2-40B4-BE49-F238E27FC236}">
                <a16:creationId xmlns:a16="http://schemas.microsoft.com/office/drawing/2014/main" id="{C068A1CD-45EB-4692-BBDB-CBEB90B17319}"/>
              </a:ext>
            </a:extLst>
          </p:cNvPr>
          <p:cNvPicPr>
            <a:picLocks noChangeAspect="1"/>
          </p:cNvPicPr>
          <p:nvPr/>
        </p:nvPicPr>
        <p:blipFill rotWithShape="1">
          <a:blip r:embed="rId3">
            <a:extLst>
              <a:ext uri="{28A0092B-C50C-407E-A947-70E740481C1C}">
                <a14:useLocalDpi xmlns:a14="http://schemas.microsoft.com/office/drawing/2010/main" val="0"/>
              </a:ext>
            </a:extLst>
          </a:blip>
          <a:srcRect l="4430" t="18403" r="2667" b="20417"/>
          <a:stretch/>
        </p:blipFill>
        <p:spPr>
          <a:xfrm>
            <a:off x="5571613" y="958645"/>
            <a:ext cx="3292167" cy="21680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20452124"/>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CA0F59-9178-4C3A-9719-97687B6CC4FF}"/>
              </a:ext>
            </a:extLst>
          </p:cNvPr>
          <p:cNvSpPr txBox="1"/>
          <p:nvPr/>
        </p:nvSpPr>
        <p:spPr>
          <a:xfrm>
            <a:off x="-125358" y="338901"/>
            <a:ext cx="5486396" cy="523220"/>
          </a:xfrm>
          <a:prstGeom prst="rect">
            <a:avLst/>
          </a:prstGeom>
          <a:noFill/>
        </p:spPr>
        <p:txBody>
          <a:bodyPr wrap="square">
            <a:sp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Professor Joseph John Andy</a:t>
            </a:r>
            <a:endParaRPr lang="en-US" sz="2800" b="1" dirty="0"/>
          </a:p>
        </p:txBody>
      </p:sp>
      <p:pic>
        <p:nvPicPr>
          <p:cNvPr id="6" name="Picture 5">
            <a:extLst>
              <a:ext uri="{FF2B5EF4-FFF2-40B4-BE49-F238E27FC236}">
                <a16:creationId xmlns:a16="http://schemas.microsoft.com/office/drawing/2014/main" id="{30A321B9-EC8B-48FB-BCA3-0C0930EB6BB4}"/>
              </a:ext>
            </a:extLst>
          </p:cNvPr>
          <p:cNvPicPr>
            <a:picLocks noChangeAspect="1"/>
          </p:cNvPicPr>
          <p:nvPr/>
        </p:nvPicPr>
        <p:blipFill rotWithShape="1">
          <a:blip r:embed="rId2"/>
          <a:srcRect l="13168" t="23120" r="17773" b="23117"/>
          <a:stretch/>
        </p:blipFill>
        <p:spPr>
          <a:xfrm>
            <a:off x="4892392" y="3075709"/>
            <a:ext cx="4050443" cy="17765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a:extLst>
              <a:ext uri="{FF2B5EF4-FFF2-40B4-BE49-F238E27FC236}">
                <a16:creationId xmlns:a16="http://schemas.microsoft.com/office/drawing/2014/main" id="{15DB90FC-6306-4441-84E8-2970E828DC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05"/>
          <a:stretch/>
        </p:blipFill>
        <p:spPr>
          <a:xfrm>
            <a:off x="526473" y="973621"/>
            <a:ext cx="4386187" cy="554547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23778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9BA413-6BDB-4ECD-9DBE-57F9BC374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D316CB3-BD58-4DCB-BFAC-1EDB74C6EB44}"/>
              </a:ext>
            </a:extLst>
          </p:cNvPr>
          <p:cNvSpPr txBox="1"/>
          <p:nvPr/>
        </p:nvSpPr>
        <p:spPr>
          <a:xfrm>
            <a:off x="332508" y="690962"/>
            <a:ext cx="8298873" cy="6124754"/>
          </a:xfrm>
          <a:prstGeom prst="rect">
            <a:avLst/>
          </a:prstGeom>
          <a:noFill/>
        </p:spPr>
        <p:txBody>
          <a:bodyPr wrap="square">
            <a:spAutoFit/>
          </a:bodyPr>
          <a:lstStyle/>
          <a:p>
            <a:pPr marL="623888" marR="0" indent="-623888" algn="ctr">
              <a:spcBef>
                <a:spcPts val="0"/>
              </a:spcBef>
              <a:spcAft>
                <a:spcPts val="1000"/>
              </a:spcAft>
              <a:buFont typeface="Wingdings" panose="05000000000000000000" pitchFamily="2" charset="2"/>
              <a:buChar char="Ø"/>
              <a:tabLst>
                <a:tab pos="4743450" algn="l"/>
              </a:tabLst>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rPr>
              <a:t>Professor Emmanuel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rPr>
              <a:t>Eyo</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rPr>
              <a:t>Ekanem</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endParaRPr>
          </a:p>
          <a:p>
            <a:pPr marL="623888" marR="0" indent="-623888" algn="ctr">
              <a:spcBef>
                <a:spcPts val="0"/>
              </a:spcBef>
              <a:spcAft>
                <a:spcPts val="1000"/>
              </a:spcAft>
              <a:buFont typeface="Wingdings" panose="05000000000000000000" pitchFamily="2" charset="2"/>
              <a:buChar char="Ø"/>
              <a:tabLst>
                <a:tab pos="4743450" algn="l"/>
              </a:tabLst>
            </a:pPr>
            <a:endPar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endParaRPr>
          </a:p>
          <a:p>
            <a:pPr marL="623888" marR="0" indent="-623888" algn="ctr">
              <a:spcBef>
                <a:spcPts val="0"/>
              </a:spcBef>
              <a:spcAft>
                <a:spcPts val="1000"/>
              </a:spcAft>
              <a:buFont typeface="Wingdings" panose="05000000000000000000" pitchFamily="2" charset="2"/>
              <a:buChar char="Ø"/>
              <a:tabLst>
                <a:tab pos="4743450" algn="l"/>
              </a:tabLst>
            </a:pP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endParaRPr>
          </a:p>
          <a:p>
            <a:pPr marL="623888" marR="0" indent="-623888" algn="ctr">
              <a:spcBef>
                <a:spcPts val="0"/>
              </a:spcBef>
              <a:spcAft>
                <a:spcPts val="1000"/>
              </a:spcAft>
              <a:buFont typeface="Wingdings" panose="05000000000000000000" pitchFamily="2" charset="2"/>
              <a:buChar char="Ø"/>
              <a:tabLst>
                <a:tab pos="4743450" algn="l"/>
              </a:tabLst>
            </a:pP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endParaRPr>
          </a:p>
          <a:p>
            <a:pPr marL="623888" marR="0" indent="-623888" algn="ctr">
              <a:spcBef>
                <a:spcPts val="0"/>
              </a:spcBef>
              <a:spcAft>
                <a:spcPts val="1000"/>
              </a:spcAft>
              <a:buFont typeface="Wingdings" panose="05000000000000000000" pitchFamily="2" charset="2"/>
              <a:buChar char="Ø"/>
              <a:tabLst>
                <a:tab pos="4743450" algn="l"/>
              </a:tabLst>
            </a:pPr>
            <a:endPar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endParaRPr>
          </a:p>
          <a:p>
            <a:pPr marR="0" algn="ctr">
              <a:spcBef>
                <a:spcPts val="0"/>
              </a:spcBef>
              <a:spcAft>
                <a:spcPts val="1000"/>
              </a:spcAft>
              <a:tabLst>
                <a:tab pos="4743450" algn="l"/>
              </a:tabLst>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rPr>
              <a:t>[</a:t>
            </a:r>
            <a:endPar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endParaRPr>
          </a:p>
          <a:p>
            <a:pPr marL="623888" marR="0" indent="-623888" algn="ctr">
              <a:spcBef>
                <a:spcPts val="0"/>
              </a:spcBef>
              <a:spcAft>
                <a:spcPts val="1000"/>
              </a:spcAft>
              <a:buFont typeface="Wingdings" panose="05000000000000000000" pitchFamily="2" charset="2"/>
              <a:buChar char="Ø"/>
              <a:tabLst>
                <a:tab pos="4743450" algn="l"/>
              </a:tabLst>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rPr>
              <a:t>Professor Paul Dickson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rPr>
              <a:t>Ekwere</a:t>
            </a:r>
            <a:endPar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ea typeface="Calibri" panose="020F0502020204030204" pitchFamily="34" charset="0"/>
              <a:cs typeface="SimSun" panose="02010600030101010101" pitchFamily="2" charset="-122"/>
            </a:endParaRPr>
          </a:p>
        </p:txBody>
      </p:sp>
    </p:spTree>
    <p:extLst>
      <p:ext uri="{BB962C8B-B14F-4D97-AF65-F5344CB8AC3E}">
        <p14:creationId xmlns:p14="http://schemas.microsoft.com/office/powerpoint/2010/main" val="126623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arn(inVertical)">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2450AB-C061-42B8-97C4-5D68D815C803}"/>
              </a:ext>
            </a:extLst>
          </p:cNvPr>
          <p:cNvPicPr>
            <a:picLocks noChangeAspect="1"/>
          </p:cNvPicPr>
          <p:nvPr/>
        </p:nvPicPr>
        <p:blipFill rotWithShape="1">
          <a:blip r:embed="rId2">
            <a:extLst>
              <a:ext uri="{28A0092B-C50C-407E-A947-70E740481C1C}">
                <a14:useLocalDpi xmlns:a14="http://schemas.microsoft.com/office/drawing/2010/main" val="0"/>
              </a:ext>
            </a:extLst>
          </a:blip>
          <a:srcRect b="15323"/>
          <a:stretch/>
        </p:blipFill>
        <p:spPr>
          <a:xfrm flipV="1">
            <a:off x="0" y="3268639"/>
            <a:ext cx="9144000" cy="3589362"/>
          </a:xfrm>
          <a:prstGeom prst="rect">
            <a:avLst/>
          </a:prstGeom>
        </p:spPr>
      </p:pic>
      <p:pic>
        <p:nvPicPr>
          <p:cNvPr id="7" name="Picture 6">
            <a:extLst>
              <a:ext uri="{FF2B5EF4-FFF2-40B4-BE49-F238E27FC236}">
                <a16:creationId xmlns:a16="http://schemas.microsoft.com/office/drawing/2014/main" id="{246367D3-1A02-4671-A3D0-054C79BF581F}"/>
              </a:ext>
            </a:extLst>
          </p:cNvPr>
          <p:cNvPicPr>
            <a:picLocks noChangeAspect="1"/>
          </p:cNvPicPr>
          <p:nvPr/>
        </p:nvPicPr>
        <p:blipFill rotWithShape="1">
          <a:blip r:embed="rId2">
            <a:extLst>
              <a:ext uri="{28A0092B-C50C-407E-A947-70E740481C1C}">
                <a14:useLocalDpi xmlns:a14="http://schemas.microsoft.com/office/drawing/2010/main" val="0"/>
              </a:ext>
            </a:extLst>
          </a:blip>
          <a:srcRect b="15323"/>
          <a:stretch/>
        </p:blipFill>
        <p:spPr>
          <a:xfrm>
            <a:off x="0" y="0"/>
            <a:ext cx="9144000" cy="3268639"/>
          </a:xfrm>
          <a:prstGeom prst="rect">
            <a:avLst/>
          </a:prstGeom>
        </p:spPr>
      </p:pic>
      <p:sp>
        <p:nvSpPr>
          <p:cNvPr id="5" name="TextBox 4">
            <a:extLst>
              <a:ext uri="{FF2B5EF4-FFF2-40B4-BE49-F238E27FC236}">
                <a16:creationId xmlns:a16="http://schemas.microsoft.com/office/drawing/2014/main" id="{769096C6-4821-4217-BD81-BA7F7E81E7B6}"/>
              </a:ext>
            </a:extLst>
          </p:cNvPr>
          <p:cNvSpPr txBox="1"/>
          <p:nvPr/>
        </p:nvSpPr>
        <p:spPr>
          <a:xfrm>
            <a:off x="498763" y="890769"/>
            <a:ext cx="6622474" cy="5563831"/>
          </a:xfrm>
          <a:prstGeom prst="rect">
            <a:avLst/>
          </a:prstGeom>
          <a:noFill/>
        </p:spPr>
        <p:txBody>
          <a:bodyPr wrap="square">
            <a:spAutoFit/>
          </a:bodyPr>
          <a:lstStyle/>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effectLst/>
                <a:latin typeface="Arial" panose="020B0604020202020204" pitchFamily="34" charset="0"/>
                <a:ea typeface="Calibri" panose="020F0502020204030204" pitchFamily="34" charset="0"/>
                <a:cs typeface="SimSun" panose="02010600030101010101" pitchFamily="2" charset="-122"/>
              </a:rPr>
              <a:t>Professor </a:t>
            </a:r>
            <a:r>
              <a:rPr lang="en-US" sz="2400" b="1" i="1" dirty="0" err="1">
                <a:effectLst/>
                <a:latin typeface="Arial" panose="020B0604020202020204" pitchFamily="34" charset="0"/>
                <a:ea typeface="Calibri" panose="020F0502020204030204" pitchFamily="34" charset="0"/>
                <a:cs typeface="SimSun" panose="02010600030101010101" pitchFamily="2" charset="-122"/>
              </a:rPr>
              <a:t>Enobong</a:t>
            </a:r>
            <a:r>
              <a:rPr lang="en-US" sz="2400" b="1" i="1" dirty="0">
                <a:effectLst/>
                <a:latin typeface="Arial" panose="020B0604020202020204" pitchFamily="34" charset="0"/>
                <a:ea typeface="Calibri" panose="020F0502020204030204" pitchFamily="34" charset="0"/>
                <a:cs typeface="SimSun" panose="02010600030101010101" pitchFamily="2" charset="-122"/>
              </a:rPr>
              <a:t> Emmanuel </a:t>
            </a:r>
            <a:r>
              <a:rPr lang="en-US" sz="2400" b="1" i="1" dirty="0" err="1">
                <a:effectLst/>
                <a:latin typeface="Arial" panose="020B0604020202020204" pitchFamily="34" charset="0"/>
                <a:ea typeface="Calibri" panose="020F0502020204030204" pitchFamily="34" charset="0"/>
                <a:cs typeface="SimSun" panose="02010600030101010101" pitchFamily="2" charset="-122"/>
              </a:rPr>
              <a:t>Ikpeme</a:t>
            </a:r>
            <a:endParaRPr lang="en-US" sz="2400" b="1" i="1" dirty="0">
              <a:effectLst/>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effectLst/>
                <a:latin typeface="Arial" panose="020B0604020202020204" pitchFamily="34" charset="0"/>
                <a:ea typeface="Calibri" panose="020F0502020204030204" pitchFamily="34" charset="0"/>
                <a:cs typeface="SimSun" panose="02010600030101010101" pitchFamily="2" charset="-122"/>
              </a:rPr>
              <a:t>Professor </a:t>
            </a:r>
            <a:r>
              <a:rPr lang="en-US" sz="2400" b="1" i="1" dirty="0" err="1">
                <a:effectLst/>
                <a:latin typeface="Arial" panose="020B0604020202020204" pitchFamily="34" charset="0"/>
                <a:ea typeface="Calibri" panose="020F0502020204030204" pitchFamily="34" charset="0"/>
                <a:cs typeface="SimSun" panose="02010600030101010101" pitchFamily="2" charset="-122"/>
              </a:rPr>
              <a:t>Dianabasi</a:t>
            </a:r>
            <a:r>
              <a:rPr lang="en-US" sz="2400" b="1" i="1" dirty="0">
                <a:effectLst/>
                <a:latin typeface="Arial" panose="020B0604020202020204" pitchFamily="34" charset="0"/>
                <a:ea typeface="Calibri" panose="020F0502020204030204" pitchFamily="34" charset="0"/>
                <a:cs typeface="SimSun" panose="02010600030101010101" pitchFamily="2" charset="-122"/>
              </a:rPr>
              <a:t> </a:t>
            </a:r>
            <a:r>
              <a:rPr lang="en-US" sz="2400" b="1" i="1" dirty="0" err="1">
                <a:effectLst/>
                <a:latin typeface="Arial" panose="020B0604020202020204" pitchFamily="34" charset="0"/>
                <a:ea typeface="Calibri" panose="020F0502020204030204" pitchFamily="34" charset="0"/>
                <a:cs typeface="SimSun" panose="02010600030101010101" pitchFamily="2" charset="-122"/>
              </a:rPr>
              <a:t>Udoette</a:t>
            </a:r>
            <a:r>
              <a:rPr lang="en-US" sz="2400" b="1" i="1" dirty="0">
                <a:effectLst/>
                <a:latin typeface="Arial" panose="020B0604020202020204" pitchFamily="34" charset="0"/>
                <a:ea typeface="Calibri" panose="020F0502020204030204" pitchFamily="34" charset="0"/>
                <a:cs typeface="SimSun" panose="02010600030101010101" pitchFamily="2" charset="-122"/>
              </a:rPr>
              <a:t> </a:t>
            </a:r>
            <a:r>
              <a:rPr lang="en-US" sz="2400" b="1" i="1" dirty="0" err="1">
                <a:effectLst/>
                <a:latin typeface="Arial" panose="020B0604020202020204" pitchFamily="34" charset="0"/>
                <a:ea typeface="Calibri" panose="020F0502020204030204" pitchFamily="34" charset="0"/>
                <a:cs typeface="SimSun" panose="02010600030101010101" pitchFamily="2" charset="-122"/>
              </a:rPr>
              <a:t>Eduwem</a:t>
            </a:r>
            <a:endParaRPr lang="en-US" sz="2400" b="1" i="1" dirty="0">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effectLst/>
                <a:latin typeface="Arial" panose="020B0604020202020204" pitchFamily="34" charset="0"/>
                <a:ea typeface="Calibri" panose="020F0502020204030204" pitchFamily="34" charset="0"/>
                <a:cs typeface="SimSun" panose="02010600030101010101" pitchFamily="2" charset="-122"/>
              </a:rPr>
              <a:t>Dr. Henry Effiong </a:t>
            </a:r>
            <a:r>
              <a:rPr lang="en-US" sz="2400" b="1" i="1" dirty="0" err="1">
                <a:effectLst/>
                <a:latin typeface="Arial" panose="020B0604020202020204" pitchFamily="34" charset="0"/>
                <a:ea typeface="Calibri" panose="020F0502020204030204" pitchFamily="34" charset="0"/>
                <a:cs typeface="SimSun" panose="02010600030101010101" pitchFamily="2" charset="-122"/>
              </a:rPr>
              <a:t>Jombo</a:t>
            </a:r>
            <a:r>
              <a:rPr lang="en-US" sz="2400" b="1" i="1" dirty="0">
                <a:effectLst/>
                <a:latin typeface="Arial" panose="020B0604020202020204" pitchFamily="34" charset="0"/>
                <a:ea typeface="Calibri" panose="020F0502020204030204" pitchFamily="34" charset="0"/>
                <a:cs typeface="SimSun" panose="02010600030101010101" pitchFamily="2" charset="-122"/>
              </a:rPr>
              <a:t> </a:t>
            </a:r>
          </a:p>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effectLst/>
                <a:latin typeface="Arial" panose="020B0604020202020204" pitchFamily="34" charset="0"/>
                <a:ea typeface="Calibri" panose="020F0502020204030204" pitchFamily="34" charset="0"/>
                <a:cs typeface="SimSun" panose="02010600030101010101" pitchFamily="2" charset="-122"/>
              </a:rPr>
              <a:t>Dr. </a:t>
            </a:r>
            <a:r>
              <a:rPr lang="en-US" sz="2400" b="1" i="1" dirty="0" err="1">
                <a:effectLst/>
                <a:latin typeface="Arial" panose="020B0604020202020204" pitchFamily="34" charset="0"/>
                <a:ea typeface="Calibri" panose="020F0502020204030204" pitchFamily="34" charset="0"/>
                <a:cs typeface="SimSun" panose="02010600030101010101" pitchFamily="2" charset="-122"/>
              </a:rPr>
              <a:t>Awajimoror</a:t>
            </a:r>
            <a:r>
              <a:rPr lang="en-US" sz="2400" b="1" i="1" dirty="0">
                <a:effectLst/>
                <a:latin typeface="Arial" panose="020B0604020202020204" pitchFamily="34" charset="0"/>
                <a:ea typeface="Calibri" panose="020F0502020204030204" pitchFamily="34" charset="0"/>
                <a:cs typeface="SimSun" panose="02010600030101010101" pitchFamily="2" charset="-122"/>
              </a:rPr>
              <a:t> Roland </a:t>
            </a:r>
            <a:r>
              <a:rPr lang="en-US" sz="2400" b="1" i="1" dirty="0" err="1">
                <a:effectLst/>
                <a:latin typeface="Arial" panose="020B0604020202020204" pitchFamily="34" charset="0"/>
                <a:ea typeface="Calibri" panose="020F0502020204030204" pitchFamily="34" charset="0"/>
                <a:cs typeface="SimSun" panose="02010600030101010101" pitchFamily="2" charset="-122"/>
              </a:rPr>
              <a:t>Isotu</a:t>
            </a:r>
            <a:endParaRPr lang="en-US" sz="2400" b="1" i="1" dirty="0">
              <a:effectLst/>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latin typeface="Arial" panose="020B0604020202020204" pitchFamily="34" charset="0"/>
                <a:ea typeface="Calibri" panose="020F0502020204030204" pitchFamily="34" charset="0"/>
                <a:cs typeface="SimSun" panose="02010600030101010101" pitchFamily="2" charset="-122"/>
              </a:rPr>
              <a:t>D</a:t>
            </a:r>
            <a:r>
              <a:rPr lang="en-US" sz="2400" b="1" i="1" dirty="0">
                <a:effectLst/>
                <a:latin typeface="Arial" panose="020B0604020202020204" pitchFamily="34" charset="0"/>
                <a:ea typeface="Calibri" panose="020F0502020204030204" pitchFamily="34" charset="0"/>
                <a:cs typeface="SimSun" panose="02010600030101010101" pitchFamily="2" charset="-122"/>
              </a:rPr>
              <a:t>r. </a:t>
            </a:r>
            <a:r>
              <a:rPr lang="en-US" sz="2400" b="1" i="1" dirty="0" err="1">
                <a:effectLst/>
                <a:latin typeface="Arial" panose="020B0604020202020204" pitchFamily="34" charset="0"/>
                <a:ea typeface="Calibri" panose="020F0502020204030204" pitchFamily="34" charset="0"/>
                <a:cs typeface="SimSun" panose="02010600030101010101" pitchFamily="2" charset="-122"/>
              </a:rPr>
              <a:t>Ogundipe</a:t>
            </a:r>
            <a:r>
              <a:rPr lang="en-US" sz="2400" b="1" i="1" dirty="0">
                <a:effectLst/>
                <a:latin typeface="Arial" panose="020B0604020202020204" pitchFamily="34" charset="0"/>
                <a:ea typeface="Calibri" panose="020F0502020204030204" pitchFamily="34" charset="0"/>
                <a:cs typeface="SimSun" panose="02010600030101010101" pitchFamily="2" charset="-122"/>
              </a:rPr>
              <a:t> Sunday </a:t>
            </a:r>
            <a:r>
              <a:rPr lang="en-US" sz="2400" b="1" i="1" dirty="0" err="1">
                <a:effectLst/>
                <a:latin typeface="Arial" panose="020B0604020202020204" pitchFamily="34" charset="0"/>
                <a:ea typeface="Calibri" panose="020F0502020204030204" pitchFamily="34" charset="0"/>
                <a:cs typeface="SimSun" panose="02010600030101010101" pitchFamily="2" charset="-122"/>
              </a:rPr>
              <a:t>Seyi</a:t>
            </a:r>
            <a:endParaRPr lang="en-US" sz="2400" b="1" i="1" dirty="0">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effectLst/>
                <a:latin typeface="Arial" panose="020B0604020202020204" pitchFamily="34" charset="0"/>
                <a:ea typeface="Calibri" panose="020F0502020204030204" pitchFamily="34" charset="0"/>
                <a:cs typeface="SimSun" panose="02010600030101010101" pitchFamily="2" charset="-122"/>
              </a:rPr>
              <a:t>Dr. David </a:t>
            </a:r>
            <a:r>
              <a:rPr lang="en-US" sz="2400" b="1" i="1" dirty="0" err="1">
                <a:effectLst/>
                <a:latin typeface="Arial" panose="020B0604020202020204" pitchFamily="34" charset="0"/>
                <a:ea typeface="Calibri" panose="020F0502020204030204" pitchFamily="34" charset="0"/>
                <a:cs typeface="SimSun" panose="02010600030101010101" pitchFamily="2" charset="-122"/>
              </a:rPr>
              <a:t>Nkereuwem</a:t>
            </a:r>
            <a:r>
              <a:rPr lang="en-US" sz="2400" b="1" i="1" dirty="0">
                <a:effectLst/>
                <a:latin typeface="Arial" panose="020B0604020202020204" pitchFamily="34" charset="0"/>
                <a:ea typeface="Calibri" panose="020F0502020204030204" pitchFamily="34" charset="0"/>
                <a:cs typeface="SimSun" panose="02010600030101010101" pitchFamily="2" charset="-122"/>
              </a:rPr>
              <a:t> Wilson</a:t>
            </a:r>
          </a:p>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effectLst/>
                <a:latin typeface="Arial" panose="020B0604020202020204" pitchFamily="34" charset="0"/>
                <a:ea typeface="Calibri" panose="020F0502020204030204" pitchFamily="34" charset="0"/>
                <a:cs typeface="SimSun" panose="02010600030101010101" pitchFamily="2" charset="-122"/>
              </a:rPr>
              <a:t>Dr. </a:t>
            </a:r>
            <a:r>
              <a:rPr lang="en-US" sz="2400" b="1" i="1" dirty="0" err="1">
                <a:effectLst/>
                <a:latin typeface="Arial" panose="020B0604020202020204" pitchFamily="34" charset="0"/>
                <a:ea typeface="Calibri" panose="020F0502020204030204" pitchFamily="34" charset="0"/>
                <a:cs typeface="SimSun" panose="02010600030101010101" pitchFamily="2" charset="-122"/>
              </a:rPr>
              <a:t>Enobong</a:t>
            </a:r>
            <a:r>
              <a:rPr lang="en-US" sz="2400" b="1" i="1" dirty="0">
                <a:effectLst/>
                <a:latin typeface="Arial" panose="020B0604020202020204" pitchFamily="34" charset="0"/>
                <a:ea typeface="Calibri" panose="020F0502020204030204" pitchFamily="34" charset="0"/>
                <a:cs typeface="SimSun" panose="02010600030101010101" pitchFamily="2" charset="-122"/>
              </a:rPr>
              <a:t> </a:t>
            </a:r>
            <a:r>
              <a:rPr lang="en-US" sz="2400" b="1" i="1" dirty="0" err="1">
                <a:effectLst/>
                <a:latin typeface="Arial" panose="020B0604020202020204" pitchFamily="34" charset="0"/>
                <a:ea typeface="Calibri" panose="020F0502020204030204" pitchFamily="34" charset="0"/>
                <a:cs typeface="SimSun" panose="02010600030101010101" pitchFamily="2" charset="-122"/>
              </a:rPr>
              <a:t>Kufre</a:t>
            </a:r>
            <a:r>
              <a:rPr lang="en-US" sz="2400" b="1" i="1" dirty="0">
                <a:effectLst/>
                <a:latin typeface="Arial" panose="020B0604020202020204" pitchFamily="34" charset="0"/>
                <a:ea typeface="Calibri" panose="020F0502020204030204" pitchFamily="34" charset="0"/>
                <a:cs typeface="SimSun" panose="02010600030101010101" pitchFamily="2" charset="-122"/>
              </a:rPr>
              <a:t> </a:t>
            </a:r>
            <a:r>
              <a:rPr lang="en-US" sz="2400" b="1" i="1" dirty="0" err="1">
                <a:effectLst/>
                <a:latin typeface="Arial" panose="020B0604020202020204" pitchFamily="34" charset="0"/>
                <a:ea typeface="Calibri" panose="020F0502020204030204" pitchFamily="34" charset="0"/>
                <a:cs typeface="SimSun" panose="02010600030101010101" pitchFamily="2" charset="-122"/>
              </a:rPr>
              <a:t>Nkanga</a:t>
            </a:r>
            <a:endParaRPr lang="en-US" sz="2400" b="1" i="1" dirty="0">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effectLst/>
                <a:latin typeface="Arial" panose="020B0604020202020204" pitchFamily="34" charset="0"/>
                <a:ea typeface="Calibri" panose="020F0502020204030204" pitchFamily="34" charset="0"/>
                <a:cs typeface="SimSun" panose="02010600030101010101" pitchFamily="2" charset="-122"/>
              </a:rPr>
              <a:t>Dr. Evelyn </a:t>
            </a:r>
            <a:r>
              <a:rPr lang="en-US" sz="2400" b="1" i="1" dirty="0" err="1">
                <a:effectLst/>
                <a:latin typeface="Arial" panose="020B0604020202020204" pitchFamily="34" charset="0"/>
                <a:ea typeface="Calibri" panose="020F0502020204030204" pitchFamily="34" charset="0"/>
                <a:cs typeface="SimSun" panose="02010600030101010101" pitchFamily="2" charset="-122"/>
              </a:rPr>
              <a:t>Osemhen</a:t>
            </a:r>
            <a:r>
              <a:rPr lang="en-US" sz="2400" b="1" i="1" dirty="0">
                <a:effectLst/>
                <a:latin typeface="Arial" panose="020B0604020202020204" pitchFamily="34" charset="0"/>
                <a:ea typeface="Calibri" panose="020F0502020204030204" pitchFamily="34" charset="0"/>
                <a:cs typeface="SimSun" panose="02010600030101010101" pitchFamily="2" charset="-122"/>
              </a:rPr>
              <a:t> </a:t>
            </a:r>
            <a:r>
              <a:rPr lang="en-US" sz="2400" b="1" i="1" dirty="0" err="1">
                <a:effectLst/>
                <a:latin typeface="Arial" panose="020B0604020202020204" pitchFamily="34" charset="0"/>
                <a:ea typeface="Calibri" panose="020F0502020204030204" pitchFamily="34" charset="0"/>
                <a:cs typeface="SimSun" panose="02010600030101010101" pitchFamily="2" charset="-122"/>
              </a:rPr>
              <a:t>Ezeaku</a:t>
            </a:r>
            <a:endParaRPr lang="en-US" sz="2400" b="1" i="1" dirty="0">
              <a:effectLst/>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effectLst/>
                <a:latin typeface="Arial" panose="020B0604020202020204" pitchFamily="34" charset="0"/>
                <a:ea typeface="Calibri" panose="020F0502020204030204" pitchFamily="34" charset="0"/>
                <a:cs typeface="SimSun" panose="02010600030101010101" pitchFamily="2" charset="-122"/>
              </a:rPr>
              <a:t>Mrs. </a:t>
            </a:r>
            <a:r>
              <a:rPr lang="en-US" sz="2400" b="1" i="1" dirty="0" err="1">
                <a:effectLst/>
                <a:latin typeface="Arial" panose="020B0604020202020204" pitchFamily="34" charset="0"/>
                <a:ea typeface="Calibri" panose="020F0502020204030204" pitchFamily="34" charset="0"/>
                <a:cs typeface="SimSun" panose="02010600030101010101" pitchFamily="2" charset="-122"/>
              </a:rPr>
              <a:t>Uduak</a:t>
            </a:r>
            <a:r>
              <a:rPr lang="en-US" sz="2400" b="1" i="1" dirty="0">
                <a:effectLst/>
                <a:latin typeface="Arial" panose="020B0604020202020204" pitchFamily="34" charset="0"/>
                <a:ea typeface="Calibri" panose="020F0502020204030204" pitchFamily="34" charset="0"/>
                <a:cs typeface="SimSun" panose="02010600030101010101" pitchFamily="2" charset="-122"/>
              </a:rPr>
              <a:t> </a:t>
            </a:r>
            <a:r>
              <a:rPr lang="en-US" sz="2400" b="1" i="1" dirty="0" err="1">
                <a:effectLst/>
                <a:latin typeface="Arial" panose="020B0604020202020204" pitchFamily="34" charset="0"/>
                <a:ea typeface="Calibri" panose="020F0502020204030204" pitchFamily="34" charset="0"/>
                <a:cs typeface="SimSun" panose="02010600030101010101" pitchFamily="2" charset="-122"/>
              </a:rPr>
              <a:t>Umoren</a:t>
            </a:r>
            <a:endParaRPr lang="en-US" sz="2400" b="1" i="1" dirty="0">
              <a:effectLst/>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400" b="1" i="1" dirty="0">
                <a:effectLst/>
                <a:latin typeface="Arial" panose="020B0604020202020204" pitchFamily="34" charset="0"/>
                <a:ea typeface="Calibri" panose="020F0502020204030204" pitchFamily="34" charset="0"/>
                <a:cs typeface="SimSun" panose="02010600030101010101" pitchFamily="2" charset="-122"/>
              </a:rPr>
              <a:t>Mrs. Rosemary </a:t>
            </a:r>
            <a:r>
              <a:rPr lang="en-US" sz="2400" b="1" i="1" dirty="0" err="1">
                <a:effectLst/>
                <a:latin typeface="Arial" panose="020B0604020202020204" pitchFamily="34" charset="0"/>
                <a:ea typeface="Calibri" panose="020F0502020204030204" pitchFamily="34" charset="0"/>
                <a:cs typeface="SimSun" panose="02010600030101010101" pitchFamily="2" charset="-122"/>
              </a:rPr>
              <a:t>Ekanem</a:t>
            </a:r>
            <a:endParaRPr lang="en-US" sz="2400" b="1" i="1" dirty="0">
              <a:latin typeface="Arial" panose="020B0604020202020204" pitchFamily="34" charset="0"/>
              <a:ea typeface="Calibri" panose="020F0502020204030204" pitchFamily="34" charset="0"/>
              <a:cs typeface="SimSun" panose="02010600030101010101" pitchFamily="2" charset="-122"/>
            </a:endParaRPr>
          </a:p>
        </p:txBody>
      </p:sp>
      <p:pic>
        <p:nvPicPr>
          <p:cNvPr id="6" name="Picture 5">
            <a:extLst>
              <a:ext uri="{FF2B5EF4-FFF2-40B4-BE49-F238E27FC236}">
                <a16:creationId xmlns:a16="http://schemas.microsoft.com/office/drawing/2014/main" id="{F09377D5-4F1A-468A-BFCA-19D5F4ABB0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14" t="20690" r="26042" b="14388"/>
          <a:stretch/>
        </p:blipFill>
        <p:spPr>
          <a:xfrm>
            <a:off x="5112328" y="2253847"/>
            <a:ext cx="3793672" cy="3713384"/>
          </a:xfrm>
          <a:prstGeom prst="rect">
            <a:avLst/>
          </a:prstGeom>
        </p:spPr>
      </p:pic>
    </p:spTree>
    <p:extLst>
      <p:ext uri="{BB962C8B-B14F-4D97-AF65-F5344CB8AC3E}">
        <p14:creationId xmlns:p14="http://schemas.microsoft.com/office/powerpoint/2010/main" val="2384941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barn(inVertical)">
                                      <p:cBhvr>
                                        <p:cTn id="26" dur="500"/>
                                        <p:tgtEl>
                                          <p:spTgt spid="5">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barn(inVertical)">
                                      <p:cBhvr>
                                        <p:cTn id="29" dur="500"/>
                                        <p:tgtEl>
                                          <p:spTgt spid="5">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arn(inVertical)">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wheel(1)">
                                      <p:cBhvr>
                                        <p:cTn id="37" dur="20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barn(inVertical)">
                                      <p:cBhvr>
                                        <p:cTn id="4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1E8CC8-AED5-4EC5-8B8C-FB98F3B0EC84}"/>
              </a:ext>
            </a:extLst>
          </p:cNvPr>
          <p:cNvPicPr>
            <a:picLocks noChangeAspect="1"/>
          </p:cNvPicPr>
          <p:nvPr/>
        </p:nvPicPr>
        <p:blipFill rotWithShape="1">
          <a:blip r:embed="rId2"/>
          <a:srcRect t="6508"/>
          <a:stretch/>
        </p:blipFill>
        <p:spPr>
          <a:xfrm>
            <a:off x="4045526" y="190170"/>
            <a:ext cx="4904512" cy="6477659"/>
          </a:xfrm>
          <a:prstGeom prst="rect">
            <a:avLst/>
          </a:prstGeom>
        </p:spPr>
      </p:pic>
      <p:sp>
        <p:nvSpPr>
          <p:cNvPr id="4" name="TextBox 3">
            <a:extLst>
              <a:ext uri="{FF2B5EF4-FFF2-40B4-BE49-F238E27FC236}">
                <a16:creationId xmlns:a16="http://schemas.microsoft.com/office/drawing/2014/main" id="{F08A8F81-4DCC-49E7-B1C3-E2532FEB0C7D}"/>
              </a:ext>
            </a:extLst>
          </p:cNvPr>
          <p:cNvSpPr txBox="1"/>
          <p:nvPr/>
        </p:nvSpPr>
        <p:spPr>
          <a:xfrm>
            <a:off x="4045524" y="6298497"/>
            <a:ext cx="4904514" cy="477054"/>
          </a:xfrm>
          <a:prstGeom prst="rect">
            <a:avLst/>
          </a:prstGeom>
          <a:solidFill>
            <a:schemeClr val="tx1"/>
          </a:solidFill>
        </p:spPr>
        <p:txBody>
          <a:bodyPr wrap="square">
            <a:spAutoFit/>
          </a:bodyPr>
          <a:lstStyle/>
          <a:p>
            <a:pPr algn="ctr"/>
            <a:r>
              <a:rPr lang="en-US" sz="2500" b="1" dirty="0">
                <a:solidFill>
                  <a:schemeClr val="bg1"/>
                </a:solidFill>
                <a:effectLst/>
                <a:latin typeface="Arial" panose="020B0604020202020204" pitchFamily="34" charset="0"/>
                <a:ea typeface="Calibri" panose="020F0502020204030204" pitchFamily="34" charset="0"/>
              </a:rPr>
              <a:t>JUSTICE GODWIN ABRAHAM </a:t>
            </a:r>
            <a:endParaRPr lang="en-US" sz="2500" b="1" dirty="0">
              <a:solidFill>
                <a:schemeClr val="bg1"/>
              </a:solidFill>
            </a:endParaRPr>
          </a:p>
        </p:txBody>
      </p:sp>
      <p:pic>
        <p:nvPicPr>
          <p:cNvPr id="6" name="Picture 5">
            <a:extLst>
              <a:ext uri="{FF2B5EF4-FFF2-40B4-BE49-F238E27FC236}">
                <a16:creationId xmlns:a16="http://schemas.microsoft.com/office/drawing/2014/main" id="{112A1B8D-C7CD-4AD7-A1EA-EBB85F1C0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891"/>
            <a:ext cx="3782290" cy="3782290"/>
          </a:xfrm>
          <a:prstGeom prst="rect">
            <a:avLst/>
          </a:prstGeom>
        </p:spPr>
      </p:pic>
    </p:spTree>
    <p:extLst>
      <p:ext uri="{BB962C8B-B14F-4D97-AF65-F5344CB8AC3E}">
        <p14:creationId xmlns:p14="http://schemas.microsoft.com/office/powerpoint/2010/main" val="120062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F579CD-EB51-427A-B16C-2C5694A76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116DB30-0473-415C-9D8E-494230BEF5F7}"/>
              </a:ext>
            </a:extLst>
          </p:cNvPr>
          <p:cNvSpPr txBox="1"/>
          <p:nvPr/>
        </p:nvSpPr>
        <p:spPr>
          <a:xfrm>
            <a:off x="1711036" y="1083025"/>
            <a:ext cx="5721928" cy="646331"/>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n-US" sz="3600" b="1" dirty="0">
                <a:solidFill>
                  <a:schemeClr val="bg1"/>
                </a:solidFill>
                <a:effectLst/>
                <a:latin typeface="Arial" panose="020B0604020202020204" pitchFamily="34" charset="0"/>
                <a:ea typeface="Calibri" panose="020F0502020204030204" pitchFamily="34" charset="0"/>
              </a:rPr>
              <a:t>Barrister Francis </a:t>
            </a:r>
            <a:r>
              <a:rPr lang="en-US" sz="3600" b="1" dirty="0" err="1">
                <a:solidFill>
                  <a:schemeClr val="bg1"/>
                </a:solidFill>
                <a:effectLst/>
                <a:latin typeface="Arial" panose="020B0604020202020204" pitchFamily="34" charset="0"/>
                <a:ea typeface="Calibri" panose="020F0502020204030204" pitchFamily="34" charset="0"/>
              </a:rPr>
              <a:t>Ekanem</a:t>
            </a:r>
            <a:r>
              <a:rPr lang="en-US" sz="3600" b="1" dirty="0">
                <a:solidFill>
                  <a:schemeClr val="bg1"/>
                </a:solidFill>
                <a:effectLst/>
                <a:latin typeface="Arial" panose="020B0604020202020204" pitchFamily="34" charset="0"/>
                <a:ea typeface="Calibri" panose="020F0502020204030204" pitchFamily="34" charset="0"/>
              </a:rPr>
              <a:t> </a:t>
            </a:r>
            <a:endParaRPr lang="en-US" sz="3600" dirty="0">
              <a:solidFill>
                <a:schemeClr val="bg1"/>
              </a:solidFill>
            </a:endParaRPr>
          </a:p>
        </p:txBody>
      </p:sp>
      <p:pic>
        <p:nvPicPr>
          <p:cNvPr id="5" name="Picture 4">
            <a:extLst>
              <a:ext uri="{FF2B5EF4-FFF2-40B4-BE49-F238E27FC236}">
                <a16:creationId xmlns:a16="http://schemas.microsoft.com/office/drawing/2014/main" id="{DD16CA3E-2337-4445-BE67-5E48C594B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982" y="1406190"/>
            <a:ext cx="4572000" cy="4572000"/>
          </a:xfrm>
          <a:prstGeom prst="rect">
            <a:avLst/>
          </a:prstGeom>
        </p:spPr>
      </p:pic>
    </p:spTree>
    <p:extLst>
      <p:ext uri="{BB962C8B-B14F-4D97-AF65-F5344CB8AC3E}">
        <p14:creationId xmlns:p14="http://schemas.microsoft.com/office/powerpoint/2010/main" val="316936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181E38-5357-47E3-A5DB-97CD3254508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5622"/>
          <a:stretch/>
        </p:blipFill>
        <p:spPr>
          <a:xfrm rot="10800000">
            <a:off x="0" y="0"/>
            <a:ext cx="9201150" cy="1666334"/>
          </a:xfrm>
          <a:prstGeom prst="rect">
            <a:avLst/>
          </a:prstGeom>
        </p:spPr>
      </p:pic>
      <p:pic>
        <p:nvPicPr>
          <p:cNvPr id="4" name="Picture 3">
            <a:extLst>
              <a:ext uri="{FF2B5EF4-FFF2-40B4-BE49-F238E27FC236}">
                <a16:creationId xmlns:a16="http://schemas.microsoft.com/office/drawing/2014/main" id="{B5E042CB-1257-49ED-946F-AE7D468227C3}"/>
              </a:ext>
            </a:extLst>
          </p:cNvPr>
          <p:cNvPicPr>
            <a:picLocks noChangeAspect="1"/>
          </p:cNvPicPr>
          <p:nvPr/>
        </p:nvPicPr>
        <p:blipFill rotWithShape="1">
          <a:blip r:embed="rId4"/>
          <a:srcRect t="26603" b="26262"/>
          <a:stretch/>
        </p:blipFill>
        <p:spPr>
          <a:xfrm>
            <a:off x="4827345" y="442223"/>
            <a:ext cx="4094984" cy="19301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a:extLst>
              <a:ext uri="{FF2B5EF4-FFF2-40B4-BE49-F238E27FC236}">
                <a16:creationId xmlns:a16="http://schemas.microsoft.com/office/drawing/2014/main" id="{65AE7365-F4BC-4EEF-B359-37204E2BF67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5622"/>
          <a:stretch/>
        </p:blipFill>
        <p:spPr>
          <a:xfrm>
            <a:off x="0" y="3423493"/>
            <a:ext cx="9201150" cy="3434507"/>
          </a:xfrm>
          <a:prstGeom prst="rect">
            <a:avLst/>
          </a:prstGeom>
        </p:spPr>
      </p:pic>
      <p:sp>
        <p:nvSpPr>
          <p:cNvPr id="3" name="TextBox 2">
            <a:extLst>
              <a:ext uri="{FF2B5EF4-FFF2-40B4-BE49-F238E27FC236}">
                <a16:creationId xmlns:a16="http://schemas.microsoft.com/office/drawing/2014/main" id="{D3770795-AAFB-4CEB-9DFF-73F1E3EBDC3A}"/>
              </a:ext>
            </a:extLst>
          </p:cNvPr>
          <p:cNvSpPr txBox="1"/>
          <p:nvPr/>
        </p:nvSpPr>
        <p:spPr>
          <a:xfrm>
            <a:off x="360217" y="632184"/>
            <a:ext cx="5721928" cy="5582619"/>
          </a:xfrm>
          <a:prstGeom prst="rect">
            <a:avLst/>
          </a:prstGeom>
          <a:noFill/>
        </p:spPr>
        <p:txBody>
          <a:bodyPr wrap="square">
            <a:spAutoFit/>
          </a:bodyPr>
          <a:lstStyle/>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Professor Sunday Bassey Udoh</a:t>
            </a: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Professor Dominic Ignatius </a:t>
            </a:r>
            <a:r>
              <a:rPr lang="en-US" sz="2000" b="1" i="1" dirty="0" err="1">
                <a:effectLst/>
                <a:latin typeface="Arial" panose="020B0604020202020204" pitchFamily="34" charset="0"/>
                <a:ea typeface="Calibri" panose="020F0502020204030204" pitchFamily="34" charset="0"/>
                <a:cs typeface="SimSun" panose="02010600030101010101" pitchFamily="2" charset="-122"/>
              </a:rPr>
              <a:t>Ukpong</a:t>
            </a:r>
            <a:endParaRPr lang="en-US" sz="2000" b="1" i="1" dirty="0">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Dr. John Akpan </a:t>
            </a:r>
            <a:r>
              <a:rPr lang="en-US" sz="2000" b="1" i="1" dirty="0" err="1">
                <a:effectLst/>
                <a:latin typeface="Arial" panose="020B0604020202020204" pitchFamily="34" charset="0"/>
                <a:ea typeface="Calibri" panose="020F0502020204030204" pitchFamily="34" charset="0"/>
                <a:cs typeface="SimSun" panose="02010600030101010101" pitchFamily="2" charset="-122"/>
              </a:rPr>
              <a:t>Udobang</a:t>
            </a:r>
            <a:r>
              <a:rPr lang="en-US" sz="2000" b="1" i="1" dirty="0">
                <a:effectLst/>
                <a:latin typeface="Arial" panose="020B0604020202020204" pitchFamily="34" charset="0"/>
                <a:ea typeface="Calibri" panose="020F0502020204030204" pitchFamily="34" charset="0"/>
                <a:cs typeface="SimSun" panose="02010600030101010101" pitchFamily="2" charset="-122"/>
              </a:rPr>
              <a:t> </a:t>
            </a: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Dr. John Udoh </a:t>
            </a:r>
            <a:r>
              <a:rPr lang="en-US" sz="2000" b="1" i="1" dirty="0" err="1">
                <a:effectLst/>
                <a:latin typeface="Arial" panose="020B0604020202020204" pitchFamily="34" charset="0"/>
                <a:ea typeface="Calibri" panose="020F0502020204030204" pitchFamily="34" charset="0"/>
                <a:cs typeface="SimSun" panose="02010600030101010101" pitchFamily="2" charset="-122"/>
              </a:rPr>
              <a:t>Ekott</a:t>
            </a:r>
            <a:endParaRPr lang="en-US" sz="2000" b="1" i="1" dirty="0">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Dr. </a:t>
            </a:r>
            <a:r>
              <a:rPr lang="en-US" sz="2000" b="1" i="1" dirty="0" err="1">
                <a:effectLst/>
                <a:latin typeface="Arial" panose="020B0604020202020204" pitchFamily="34" charset="0"/>
                <a:ea typeface="Calibri" panose="020F0502020204030204" pitchFamily="34" charset="0"/>
                <a:cs typeface="SimSun" panose="02010600030101010101" pitchFamily="2" charset="-122"/>
              </a:rPr>
              <a:t>Atara</a:t>
            </a:r>
            <a:r>
              <a:rPr lang="en-US" sz="2000" b="1" i="1" dirty="0">
                <a:effectLst/>
                <a:latin typeface="Arial" panose="020B0604020202020204" pitchFamily="34" charset="0"/>
                <a:ea typeface="Calibri" panose="020F0502020204030204" pitchFamily="34" charset="0"/>
                <a:cs typeface="SimSun" panose="02010600030101010101" pitchFamily="2" charset="-122"/>
              </a:rPr>
              <a:t> </a:t>
            </a:r>
            <a:r>
              <a:rPr lang="en-US" sz="2000" b="1" i="1" dirty="0" err="1">
                <a:effectLst/>
                <a:latin typeface="Arial" panose="020B0604020202020204" pitchFamily="34" charset="0"/>
                <a:ea typeface="Calibri" panose="020F0502020204030204" pitchFamily="34" charset="0"/>
                <a:cs typeface="SimSun" panose="02010600030101010101" pitchFamily="2" charset="-122"/>
              </a:rPr>
              <a:t>Ntekim</a:t>
            </a:r>
            <a:endParaRPr lang="en-US" sz="2000" b="1" i="1" dirty="0">
              <a:effectLst/>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Mr. Isaiah Robson </a:t>
            </a:r>
            <a:r>
              <a:rPr lang="en-US" sz="2000" b="1" i="1" dirty="0" err="1">
                <a:effectLst/>
                <a:latin typeface="Arial" panose="020B0604020202020204" pitchFamily="34" charset="0"/>
                <a:ea typeface="Calibri" panose="020F0502020204030204" pitchFamily="34" charset="0"/>
                <a:cs typeface="SimSun" panose="02010600030101010101" pitchFamily="2" charset="-122"/>
              </a:rPr>
              <a:t>Ntekim</a:t>
            </a:r>
            <a:endParaRPr lang="en-US" sz="2000" b="1" i="1" dirty="0">
              <a:effectLst/>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Dr.  Joseph </a:t>
            </a:r>
            <a:r>
              <a:rPr lang="en-US" sz="2000" b="1" i="1" dirty="0" err="1">
                <a:effectLst/>
                <a:latin typeface="Arial" panose="020B0604020202020204" pitchFamily="34" charset="0"/>
                <a:ea typeface="Calibri" panose="020F0502020204030204" pitchFamily="34" charset="0"/>
                <a:cs typeface="SimSun" panose="02010600030101010101" pitchFamily="2" charset="-122"/>
              </a:rPr>
              <a:t>Okegbe</a:t>
            </a:r>
            <a:endParaRPr lang="en-US" sz="2000" b="1" i="1" dirty="0">
              <a:effectLst/>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Dr. Bassey </a:t>
            </a:r>
            <a:r>
              <a:rPr lang="en-US" sz="2000" b="1" i="1" dirty="0" err="1">
                <a:effectLst/>
                <a:latin typeface="Arial" panose="020B0604020202020204" pitchFamily="34" charset="0"/>
                <a:ea typeface="Calibri" panose="020F0502020204030204" pitchFamily="34" charset="0"/>
                <a:cs typeface="SimSun" panose="02010600030101010101" pitchFamily="2" charset="-122"/>
              </a:rPr>
              <a:t>Edet</a:t>
            </a:r>
            <a:endParaRPr lang="en-US" sz="2000" b="1" i="1" dirty="0">
              <a:effectLst/>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Dr. Theophilus  </a:t>
            </a:r>
            <a:r>
              <a:rPr lang="en-US" sz="2000" b="1" i="1" dirty="0" err="1">
                <a:effectLst/>
                <a:latin typeface="Arial" panose="020B0604020202020204" pitchFamily="34" charset="0"/>
                <a:ea typeface="Calibri" panose="020F0502020204030204" pitchFamily="34" charset="0"/>
                <a:cs typeface="SimSun" panose="02010600030101010101" pitchFamily="2" charset="-122"/>
              </a:rPr>
              <a:t>Onyiuku</a:t>
            </a:r>
            <a:endParaRPr lang="en-US" sz="2000" b="1" i="1" dirty="0">
              <a:effectLst/>
              <a:latin typeface="Arial" panose="020B0604020202020204" pitchFamily="34" charset="0"/>
              <a:ea typeface="Calibri" panose="020F0502020204030204" pitchFamily="34" charset="0"/>
              <a:cs typeface="SimSun" panose="02010600030101010101" pitchFamily="2" charset="-122"/>
            </a:endParaRP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Dr. </a:t>
            </a:r>
            <a:r>
              <a:rPr lang="en-US" sz="2000" b="1" i="1" dirty="0" err="1">
                <a:effectLst/>
                <a:latin typeface="Arial" panose="020B0604020202020204" pitchFamily="34" charset="0"/>
                <a:ea typeface="Calibri" panose="020F0502020204030204" pitchFamily="34" charset="0"/>
                <a:cs typeface="SimSun" panose="02010600030101010101" pitchFamily="2" charset="-122"/>
              </a:rPr>
              <a:t>Iboro</a:t>
            </a:r>
            <a:r>
              <a:rPr lang="en-US" sz="2000" b="1" i="1" dirty="0">
                <a:effectLst/>
                <a:latin typeface="Arial" panose="020B0604020202020204" pitchFamily="34" charset="0"/>
                <a:ea typeface="Calibri" panose="020F0502020204030204" pitchFamily="34" charset="0"/>
                <a:cs typeface="SimSun" panose="02010600030101010101" pitchFamily="2" charset="-122"/>
              </a:rPr>
              <a:t> Udoh</a:t>
            </a: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a:effectLst/>
                <a:latin typeface="Arial" panose="020B0604020202020204" pitchFamily="34" charset="0"/>
                <a:ea typeface="Calibri" panose="020F0502020204030204" pitchFamily="34" charset="0"/>
                <a:cs typeface="SimSun" panose="02010600030101010101" pitchFamily="2" charset="-122"/>
              </a:rPr>
              <a:t>Dr. Inyang Dan </a:t>
            </a:r>
            <a:r>
              <a:rPr lang="en-US" sz="2000" b="1" i="1" dirty="0" err="1">
                <a:effectLst/>
                <a:latin typeface="Arial" panose="020B0604020202020204" pitchFamily="34" charset="0"/>
                <a:ea typeface="Calibri" panose="020F0502020204030204" pitchFamily="34" charset="0"/>
                <a:cs typeface="SimSun" panose="02010600030101010101" pitchFamily="2" charset="-122"/>
              </a:rPr>
              <a:t>Abia</a:t>
            </a:r>
            <a:r>
              <a:rPr lang="en-US" sz="2000" b="1" i="1" dirty="0">
                <a:effectLst/>
                <a:latin typeface="Arial" panose="020B0604020202020204" pitchFamily="34" charset="0"/>
                <a:ea typeface="Calibri" panose="020F0502020204030204" pitchFamily="34" charset="0"/>
                <a:cs typeface="SimSun" panose="02010600030101010101" pitchFamily="2" charset="-122"/>
              </a:rPr>
              <a:t> </a:t>
            </a:r>
          </a:p>
          <a:p>
            <a:pPr marL="285750" marR="0" indent="-285750" algn="just">
              <a:lnSpc>
                <a:spcPct val="150000"/>
              </a:lnSpc>
              <a:spcBef>
                <a:spcPts val="0"/>
              </a:spcBef>
              <a:buFont typeface="Wingdings" panose="05000000000000000000" pitchFamily="2" charset="2"/>
              <a:buChar char="Ø"/>
              <a:tabLst>
                <a:tab pos="4743450" algn="l"/>
              </a:tabLst>
            </a:pPr>
            <a:r>
              <a:rPr lang="en-US" sz="2000" b="1" i="1" dirty="0" err="1">
                <a:effectLst/>
                <a:latin typeface="Arial" panose="020B0604020202020204" pitchFamily="34" charset="0"/>
                <a:ea typeface="Calibri" panose="020F0502020204030204" pitchFamily="34" charset="0"/>
                <a:cs typeface="SimSun" panose="02010600030101010101" pitchFamily="2" charset="-122"/>
              </a:rPr>
              <a:t>Honourable</a:t>
            </a:r>
            <a:r>
              <a:rPr lang="en-US" sz="2000" b="1" i="1" dirty="0">
                <a:effectLst/>
                <a:latin typeface="Arial" panose="020B0604020202020204" pitchFamily="34" charset="0"/>
                <a:ea typeface="Calibri" panose="020F0502020204030204" pitchFamily="34" charset="0"/>
                <a:cs typeface="SimSun" panose="02010600030101010101" pitchFamily="2" charset="-122"/>
              </a:rPr>
              <a:t> Barrister  Bassey Essien</a:t>
            </a:r>
            <a:endParaRPr lang="en-US" b="1" i="1" dirty="0">
              <a:effectLst/>
              <a:latin typeface="Calibri" panose="020F0502020204030204" pitchFamily="34" charset="0"/>
              <a:ea typeface="Calibri" panose="020F0502020204030204" pitchFamily="34" charset="0"/>
              <a:cs typeface="SimSun" panose="02010600030101010101" pitchFamily="2" charset="-122"/>
            </a:endParaRPr>
          </a:p>
        </p:txBody>
      </p:sp>
      <p:pic>
        <p:nvPicPr>
          <p:cNvPr id="5" name="Picture 4">
            <a:extLst>
              <a:ext uri="{FF2B5EF4-FFF2-40B4-BE49-F238E27FC236}">
                <a16:creationId xmlns:a16="http://schemas.microsoft.com/office/drawing/2014/main" id="{97131ACD-6DB8-4ED3-97FC-26BBD55EDB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214" t="20690" r="26042" b="14388"/>
          <a:stretch/>
        </p:blipFill>
        <p:spPr>
          <a:xfrm>
            <a:off x="4600575" y="2740391"/>
            <a:ext cx="4321754" cy="2400355"/>
          </a:xfrm>
          <a:prstGeom prst="rect">
            <a:avLst/>
          </a:prstGeom>
        </p:spPr>
      </p:pic>
    </p:spTree>
    <p:extLst>
      <p:ext uri="{BB962C8B-B14F-4D97-AF65-F5344CB8AC3E}">
        <p14:creationId xmlns:p14="http://schemas.microsoft.com/office/powerpoint/2010/main" val="30943163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A73FED-AF57-43E5-A6DD-7781A89916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295" y="0"/>
            <a:ext cx="6409410" cy="4862944"/>
          </a:xfrm>
          <a:prstGeom prst="rect">
            <a:avLst/>
          </a:prstGeom>
        </p:spPr>
      </p:pic>
      <p:pic>
        <p:nvPicPr>
          <p:cNvPr id="4" name="Picture 3">
            <a:extLst>
              <a:ext uri="{FF2B5EF4-FFF2-40B4-BE49-F238E27FC236}">
                <a16:creationId xmlns:a16="http://schemas.microsoft.com/office/drawing/2014/main" id="{AAEE74B3-68F2-4727-B1D8-DE1BDF8D3CAE}"/>
              </a:ext>
            </a:extLst>
          </p:cNvPr>
          <p:cNvPicPr>
            <a:picLocks noChangeAspect="1"/>
          </p:cNvPicPr>
          <p:nvPr/>
        </p:nvPicPr>
        <p:blipFill rotWithShape="1">
          <a:blip r:embed="rId3">
            <a:extLst>
              <a:ext uri="{28A0092B-C50C-407E-A947-70E740481C1C}">
                <a14:useLocalDpi xmlns:a14="http://schemas.microsoft.com/office/drawing/2010/main" val="0"/>
              </a:ext>
            </a:extLst>
          </a:blip>
          <a:srcRect l="5000" t="24545" r="3863" b="26000"/>
          <a:stretch/>
        </p:blipFill>
        <p:spPr>
          <a:xfrm>
            <a:off x="1156854" y="4862944"/>
            <a:ext cx="7244166" cy="1842656"/>
          </a:xfrm>
          <a:prstGeom prst="rect">
            <a:avLst/>
          </a:prstGeom>
        </p:spPr>
      </p:pic>
    </p:spTree>
    <p:extLst>
      <p:ext uri="{BB962C8B-B14F-4D97-AF65-F5344CB8AC3E}">
        <p14:creationId xmlns:p14="http://schemas.microsoft.com/office/powerpoint/2010/main" val="745031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768D5-276E-4E88-A8AE-01BB6C241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DB6DAC9C-77D9-452F-BEC4-6AECFF63E704}"/>
              </a:ext>
            </a:extLst>
          </p:cNvPr>
          <p:cNvSpPr txBox="1"/>
          <p:nvPr/>
        </p:nvSpPr>
        <p:spPr>
          <a:xfrm>
            <a:off x="2590801" y="1440873"/>
            <a:ext cx="4391890" cy="1015663"/>
          </a:xfrm>
          <a:prstGeom prst="rect">
            <a:avLst/>
          </a:prstGeom>
          <a:solidFill>
            <a:srgbClr val="FFFFFF"/>
          </a:solidFill>
        </p:spPr>
        <p:txBody>
          <a:bodyPr wrap="square" rtlCol="0">
            <a:spAutoFit/>
          </a:bodyPr>
          <a:lstStyle/>
          <a:p>
            <a:pPr algn="ct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amp;Championship" pitchFamily="2" charset="0"/>
              </a:rPr>
              <a:t>Welcomes You</a:t>
            </a:r>
          </a:p>
        </p:txBody>
      </p:sp>
    </p:spTree>
    <p:extLst>
      <p:ext uri="{BB962C8B-B14F-4D97-AF65-F5344CB8AC3E}">
        <p14:creationId xmlns:p14="http://schemas.microsoft.com/office/powerpoint/2010/main" val="2747117723"/>
      </p:ext>
    </p:extLst>
  </p:cSld>
  <p:clrMapOvr>
    <a:masterClrMapping/>
  </p:clrMapOvr>
  <mc:AlternateContent xmlns:mc="http://schemas.openxmlformats.org/markup-compatibility/2006" xmlns:p14="http://schemas.microsoft.com/office/powerpoint/2010/main">
    <mc:Choice Requires="p14">
      <p:transition spd="slow" p14:dur="225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BA3D1-2BF1-4120-8F58-55359E178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 y="0"/>
            <a:ext cx="9108281" cy="6858000"/>
          </a:xfrm>
          <a:prstGeom prst="rect">
            <a:avLst/>
          </a:prstGeom>
        </p:spPr>
      </p:pic>
    </p:spTree>
    <p:extLst>
      <p:ext uri="{BB962C8B-B14F-4D97-AF65-F5344CB8AC3E}">
        <p14:creationId xmlns:p14="http://schemas.microsoft.com/office/powerpoint/2010/main" val="216081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3E4D4-3A9B-4CD3-8FAA-5E075C02AF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0102" t="18990" r="9596"/>
          <a:stretch/>
        </p:blipFill>
        <p:spPr>
          <a:xfrm>
            <a:off x="207818" y="76439"/>
            <a:ext cx="4364182" cy="67051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AA5CE7AF-5A1C-472B-8CD1-E501DA6CD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157286"/>
            <a:ext cx="4572000" cy="4543425"/>
          </a:xfrm>
          <a:prstGeom prst="rect">
            <a:avLst/>
          </a:prstGeom>
        </p:spPr>
      </p:pic>
    </p:spTree>
    <p:extLst>
      <p:ext uri="{BB962C8B-B14F-4D97-AF65-F5344CB8AC3E}">
        <p14:creationId xmlns:p14="http://schemas.microsoft.com/office/powerpoint/2010/main" val="1405668537"/>
      </p:ext>
    </p:extLst>
  </p:cSld>
  <p:clrMapOvr>
    <a:masterClrMapping/>
  </p:clrMapOvr>
  <mc:AlternateContent xmlns:mc="http://schemas.openxmlformats.org/markup-compatibility/2006" xmlns:p14="http://schemas.microsoft.com/office/powerpoint/2010/main">
    <mc:Choice Requires="p14">
      <p:transition spd="slow" p14:dur="4250">
        <p14:ripple dir="l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503B54-3664-4A98-8322-49BDAD8B2505}"/>
              </a:ext>
            </a:extLst>
          </p:cNvPr>
          <p:cNvPicPr>
            <a:picLocks noChangeAspect="1"/>
          </p:cNvPicPr>
          <p:nvPr/>
        </p:nvPicPr>
        <p:blipFill rotWithShape="1">
          <a:blip r:embed="rId2">
            <a:extLst>
              <a:ext uri="{28A0092B-C50C-407E-A947-70E740481C1C}">
                <a14:useLocalDpi xmlns:a14="http://schemas.microsoft.com/office/drawing/2010/main" val="0"/>
              </a:ext>
            </a:extLst>
          </a:blip>
          <a:srcRect l="20787" t="5455" r="16870"/>
          <a:stretch/>
        </p:blipFill>
        <p:spPr>
          <a:xfrm>
            <a:off x="235261" y="928254"/>
            <a:ext cx="3867551" cy="47382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9FE7D471-558D-4563-AF39-969BECB0C6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6" t="6666" r="11311" b="3838"/>
          <a:stretch/>
        </p:blipFill>
        <p:spPr>
          <a:xfrm>
            <a:off x="4336473" y="124690"/>
            <a:ext cx="4807527" cy="673330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85636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win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419927-2CE5-4854-A6C7-D327E429F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5" y="0"/>
            <a:ext cx="9296030" cy="6858000"/>
          </a:xfrm>
          <a:prstGeom prst="rect">
            <a:avLst/>
          </a:prstGeom>
        </p:spPr>
      </p:pic>
    </p:spTree>
    <p:extLst>
      <p:ext uri="{BB962C8B-B14F-4D97-AF65-F5344CB8AC3E}">
        <p14:creationId xmlns:p14="http://schemas.microsoft.com/office/powerpoint/2010/main" val="863536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4B25-9C08-49E2-9045-37059BCF8F6D}"/>
              </a:ext>
            </a:extLst>
          </p:cNvPr>
          <p:cNvSpPr>
            <a:spLocks noGrp="1"/>
          </p:cNvSpPr>
          <p:nvPr>
            <p:ph type="title"/>
          </p:nvPr>
        </p:nvSpPr>
        <p:spPr>
          <a:xfrm>
            <a:off x="0" y="158649"/>
            <a:ext cx="9144000" cy="1325563"/>
          </a:xfr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THE REASON FOR THE TITLE </a:t>
            </a:r>
            <a:b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OF MY INAUGURAL LECTURE:</a:t>
            </a:r>
            <a:endParaRPr lang="en-US" dirty="0">
              <a:solidFill>
                <a:schemeClr val="bg1"/>
              </a:solidFill>
            </a:endParaRPr>
          </a:p>
        </p:txBody>
      </p:sp>
      <p:sp>
        <p:nvSpPr>
          <p:cNvPr id="3" name="Content Placeholder 2">
            <a:extLst>
              <a:ext uri="{FF2B5EF4-FFF2-40B4-BE49-F238E27FC236}">
                <a16:creationId xmlns:a16="http://schemas.microsoft.com/office/drawing/2014/main" id="{3187E084-42B7-4560-A0BB-24F8DAE96ED3}"/>
              </a:ext>
            </a:extLst>
          </p:cNvPr>
          <p:cNvSpPr>
            <a:spLocks noGrp="1"/>
          </p:cNvSpPr>
          <p:nvPr>
            <p:ph idx="1"/>
          </p:nvPr>
        </p:nvSpPr>
        <p:spPr>
          <a:xfrm>
            <a:off x="309716" y="1696064"/>
            <a:ext cx="8377084" cy="4763729"/>
          </a:xfrm>
        </p:spPr>
        <p:txBody>
          <a:bodyPr>
            <a:normAutofit fontScale="92500" lnSpcReduction="20000"/>
          </a:bodyPr>
          <a:lstStyle/>
          <a:p>
            <a:pPr algn="just">
              <a:buFont typeface="Wingdings" panose="05000000000000000000" pitchFamily="2" charset="2"/>
              <a:buChar char="§"/>
            </a:pPr>
            <a:r>
              <a:rPr lang="en-US" dirty="0"/>
              <a:t>The title, </a:t>
            </a:r>
            <a:r>
              <a:rPr lang="en-US" b="1" dirty="0"/>
              <a:t>‘</a:t>
            </a:r>
            <a:r>
              <a:rPr lang="en-GB" b="1" dirty="0"/>
              <a:t>Nigeria, a sanely insane society. Who is not insane?’,</a:t>
            </a:r>
            <a:r>
              <a:rPr lang="en-US" dirty="0"/>
              <a:t> is a tragic comedy of the people in a country with abundant human and natural resources, who have been and are still groping in darkness and walloping in abject poverty. </a:t>
            </a:r>
          </a:p>
          <a:p>
            <a:pPr algn="just">
              <a:buFont typeface="Wingdings" panose="05000000000000000000" pitchFamily="2" charset="2"/>
              <a:buChar char="§"/>
            </a:pPr>
            <a:endParaRPr lang="en-US" dirty="0"/>
          </a:p>
          <a:p>
            <a:pPr algn="just">
              <a:buFont typeface="Wingdings" panose="05000000000000000000" pitchFamily="2" charset="2"/>
              <a:buChar char="§"/>
            </a:pPr>
            <a:r>
              <a:rPr lang="en-US" dirty="0"/>
              <a:t>Rather than looking into ourselves, all we do, is to lament and blame the country, a mere geographical space, for our predicaments. </a:t>
            </a:r>
          </a:p>
          <a:p>
            <a:pPr algn="just">
              <a:buFont typeface="Wingdings" panose="05000000000000000000" pitchFamily="2" charset="2"/>
              <a:buChar char="§"/>
            </a:pPr>
            <a:endParaRPr lang="en-US" dirty="0"/>
          </a:p>
          <a:p>
            <a:pPr algn="just">
              <a:buFont typeface="Wingdings" panose="05000000000000000000" pitchFamily="2" charset="2"/>
              <a:buChar char="§"/>
            </a:pPr>
            <a:r>
              <a:rPr lang="en-US" dirty="0"/>
              <a:t>We have never sat down to examine ourselves and see how our behaviours have helped in aiding and abetting the mess we have brought to ourselves and the country, including the epidemic and reckless looting of public funds that would have been used to make life better for all. </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94086898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956" y="1460091"/>
            <a:ext cx="8185354" cy="4872960"/>
          </a:xfrm>
        </p:spPr>
        <p:txBody>
          <a:bodyPr>
            <a:normAutofit/>
          </a:bodyPr>
          <a:lstStyle/>
          <a:p>
            <a:pPr algn="just">
              <a:buFont typeface="Wingdings" panose="05000000000000000000" pitchFamily="2" charset="2"/>
              <a:buChar char="§"/>
            </a:pPr>
            <a:r>
              <a:rPr lang="en-US" dirty="0"/>
              <a:t>Indeed, we are the pests that have ruined and destroyed the country and ourselves. </a:t>
            </a:r>
          </a:p>
          <a:p>
            <a:pPr algn="just">
              <a:buFont typeface="Wingdings" panose="05000000000000000000" pitchFamily="2" charset="2"/>
              <a:buChar char="§"/>
            </a:pPr>
            <a:endParaRPr lang="en-US" dirty="0"/>
          </a:p>
          <a:p>
            <a:pPr algn="just">
              <a:buFont typeface="Wingdings" panose="05000000000000000000" pitchFamily="2" charset="2"/>
              <a:buChar char="§"/>
            </a:pPr>
            <a:r>
              <a:rPr lang="en-US" dirty="0"/>
              <a:t>Most of our problems are character-deficit issues and self-inflicted. </a:t>
            </a:r>
          </a:p>
          <a:p>
            <a:pPr algn="just">
              <a:buFont typeface="Wingdings" panose="05000000000000000000" pitchFamily="2" charset="2"/>
              <a:buChar char="§"/>
            </a:pPr>
            <a:endParaRPr lang="en-US" dirty="0"/>
          </a:p>
          <a:p>
            <a:pPr algn="just">
              <a:buFont typeface="Wingdings" panose="05000000000000000000" pitchFamily="2" charset="2"/>
              <a:buChar char="§"/>
            </a:pPr>
            <a:r>
              <a:rPr lang="en-US" dirty="0"/>
              <a:t>Surprisingly, it is the Nigerians who are responsible for these problems that are often  honored and rewarded with appointments, promotions, titles and sometimes, honorary degrees from institutions of higher learning. </a:t>
            </a:r>
            <a:endParaRPr lang="en-US" b="1" dirty="0"/>
          </a:p>
        </p:txBody>
      </p:sp>
      <p:sp>
        <p:nvSpPr>
          <p:cNvPr id="4" name="Title 1">
            <a:extLst>
              <a:ext uri="{FF2B5EF4-FFF2-40B4-BE49-F238E27FC236}">
                <a16:creationId xmlns:a16="http://schemas.microsoft.com/office/drawing/2014/main" id="{1F537ECB-F327-4621-ADD4-B91C955C9D16}"/>
              </a:ext>
            </a:extLst>
          </p:cNvPr>
          <p:cNvSpPr>
            <a:spLocks noGrp="1"/>
          </p:cNvSpPr>
          <p:nvPr>
            <p:ph type="title"/>
          </p:nvPr>
        </p:nvSpPr>
        <p:spPr>
          <a:xfrm>
            <a:off x="0" y="158650"/>
            <a:ext cx="9144000" cy="1080216"/>
          </a:xfr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THE REASON FOR THE TITLE </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OF MY INAUGURAL LECTURE</a:t>
            </a:r>
            <a:r>
              <a:rPr lang="en-US" sz="2000" b="1" i="1" dirty="0">
                <a:solidFill>
                  <a:schemeClr val="bg1"/>
                </a:solidFill>
                <a:latin typeface="Tahoma" panose="020B0604030504040204" pitchFamily="34" charset="0"/>
                <a:ea typeface="Tahoma" panose="020B0604030504040204" pitchFamily="34" charset="0"/>
                <a:cs typeface="Tahoma" panose="020B0604030504040204" pitchFamily="34" charset="0"/>
              </a:rPr>
              <a:t>, contd.</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3600" dirty="0">
              <a:solidFill>
                <a:schemeClr val="bg1"/>
              </a:solidFill>
            </a:endParaRPr>
          </a:p>
        </p:txBody>
      </p:sp>
    </p:spTree>
    <p:extLst>
      <p:ext uri="{BB962C8B-B14F-4D97-AF65-F5344CB8AC3E}">
        <p14:creationId xmlns:p14="http://schemas.microsoft.com/office/powerpoint/2010/main" val="116335428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8FA6BE-6FEC-4E4D-83C9-7FAFC420D420}"/>
              </a:ext>
            </a:extLst>
          </p:cNvPr>
          <p:cNvPicPr>
            <a:picLocks noChangeAspect="1"/>
          </p:cNvPicPr>
          <p:nvPr/>
        </p:nvPicPr>
        <p:blipFill>
          <a:blip r:embed="rId2"/>
          <a:stretch>
            <a:fillRect/>
          </a:stretch>
        </p:blipFill>
        <p:spPr>
          <a:xfrm>
            <a:off x="-44246" y="0"/>
            <a:ext cx="9253331" cy="6858000"/>
          </a:xfrm>
          <a:prstGeom prst="rect">
            <a:avLst/>
          </a:prstGeom>
        </p:spPr>
      </p:pic>
      <p:sp>
        <p:nvSpPr>
          <p:cNvPr id="11" name="Rectangle 10">
            <a:extLst>
              <a:ext uri="{FF2B5EF4-FFF2-40B4-BE49-F238E27FC236}">
                <a16:creationId xmlns:a16="http://schemas.microsoft.com/office/drawing/2014/main" id="{30AC7B50-7F23-46B3-A794-2C3CD5D32BAE}"/>
              </a:ext>
            </a:extLst>
          </p:cNvPr>
          <p:cNvSpPr/>
          <p:nvPr/>
        </p:nvSpPr>
        <p:spPr>
          <a:xfrm>
            <a:off x="1091381" y="1071103"/>
            <a:ext cx="7197213" cy="491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41313D9-6C4C-46E6-BEDB-80C2178B8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58" y="4505631"/>
            <a:ext cx="1281266" cy="1281266"/>
          </a:xfrm>
          <a:prstGeom prst="rect">
            <a:avLst/>
          </a:prstGeom>
        </p:spPr>
      </p:pic>
      <p:sp>
        <p:nvSpPr>
          <p:cNvPr id="7" name="TextBox 6">
            <a:extLst>
              <a:ext uri="{FF2B5EF4-FFF2-40B4-BE49-F238E27FC236}">
                <a16:creationId xmlns:a16="http://schemas.microsoft.com/office/drawing/2014/main" id="{DC970B54-D596-477C-9193-1B85EE710727}"/>
              </a:ext>
            </a:extLst>
          </p:cNvPr>
          <p:cNvSpPr txBox="1"/>
          <p:nvPr/>
        </p:nvSpPr>
        <p:spPr>
          <a:xfrm>
            <a:off x="1607575" y="1351508"/>
            <a:ext cx="5663380" cy="4154984"/>
          </a:xfrm>
          <a:prstGeom prst="rect">
            <a:avLst/>
          </a:prstGeom>
          <a:noFill/>
        </p:spPr>
        <p:txBody>
          <a:bodyPr wrap="square">
            <a:spAutoFit/>
          </a:bodyPr>
          <a:lstStyle/>
          <a:p>
            <a:pPr algn="ctr"/>
            <a:r>
              <a:rPr lang="en-GB" sz="66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Nigeria, a sanely insane society. Who is not insane?</a:t>
            </a:r>
            <a:endParaRPr lang="en-US" sz="66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52742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667ECB-628D-4B8D-8277-5E35D238B4BF}"/>
              </a:ext>
            </a:extLst>
          </p:cNvPr>
          <p:cNvPicPr>
            <a:picLocks noChangeAspect="1"/>
          </p:cNvPicPr>
          <p:nvPr/>
        </p:nvPicPr>
        <p:blipFill rotWithShape="1">
          <a:blip r:embed="rId2"/>
          <a:srcRect r="2905"/>
          <a:stretch/>
        </p:blipFill>
        <p:spPr>
          <a:xfrm>
            <a:off x="0" y="0"/>
            <a:ext cx="9409472" cy="6858000"/>
          </a:xfrm>
          <a:prstGeom prst="rect">
            <a:avLst/>
          </a:prstGeom>
        </p:spPr>
      </p:pic>
      <p:sp>
        <p:nvSpPr>
          <p:cNvPr id="3" name="Content Placeholder 2">
            <a:extLst>
              <a:ext uri="{FF2B5EF4-FFF2-40B4-BE49-F238E27FC236}">
                <a16:creationId xmlns:a16="http://schemas.microsoft.com/office/drawing/2014/main" id="{6B002A20-C4D8-4B0F-94E8-8B103A897BC0}"/>
              </a:ext>
            </a:extLst>
          </p:cNvPr>
          <p:cNvSpPr>
            <a:spLocks noGrp="1"/>
          </p:cNvSpPr>
          <p:nvPr>
            <p:ph idx="1"/>
          </p:nvPr>
        </p:nvSpPr>
        <p:spPr>
          <a:xfrm>
            <a:off x="638790" y="1255362"/>
            <a:ext cx="8131892" cy="5226709"/>
          </a:xfrm>
          <a:solidFill>
            <a:schemeClr val="bg1"/>
          </a:solidFill>
        </p:spPr>
        <p:txBody>
          <a:bodyPr>
            <a:normAutofit fontScale="92500" lnSpcReduction="20000"/>
          </a:bodyPr>
          <a:lstStyle/>
          <a:p>
            <a:pPr>
              <a:buSzPct val="120000"/>
              <a:buFont typeface="Wingdings" panose="05000000000000000000" pitchFamily="2" charset="2"/>
              <a:buChar char="§"/>
            </a:pPr>
            <a:r>
              <a:rPr lang="en-US" sz="2800" dirty="0">
                <a:latin typeface="Tahoma" panose="020B0604030504040204" pitchFamily="34" charset="0"/>
                <a:ea typeface="Tahoma" panose="020B0604030504040204" pitchFamily="34" charset="0"/>
                <a:cs typeface="Tahoma" panose="020B0604030504040204" pitchFamily="34" charset="0"/>
              </a:rPr>
              <a:t>Nigeria is already on the edge of a precipice of a failed nation. </a:t>
            </a:r>
          </a:p>
          <a:p>
            <a:pPr>
              <a:buSzPct val="120000"/>
              <a:buFont typeface="Wingdings" panose="05000000000000000000" pitchFamily="2" charset="2"/>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a:buSzPct val="120000"/>
              <a:buFont typeface="Wingdings" panose="05000000000000000000" pitchFamily="2" charset="2"/>
              <a:buChar char="§"/>
            </a:pPr>
            <a:r>
              <a:rPr lang="en-US" sz="2800" dirty="0">
                <a:latin typeface="Tahoma" panose="020B0604030504040204" pitchFamily="34" charset="0"/>
                <a:ea typeface="Tahoma" panose="020B0604030504040204" pitchFamily="34" charset="0"/>
                <a:cs typeface="Tahoma" panose="020B0604030504040204" pitchFamily="34" charset="0"/>
              </a:rPr>
              <a:t>Regrettably, most of us do not know that we are the cause of the country’s political, economic and social problems. </a:t>
            </a:r>
          </a:p>
          <a:p>
            <a:pPr>
              <a:buSzPct val="120000"/>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buSzPct val="120000"/>
              <a:buFont typeface="Wingdings" panose="05000000000000000000" pitchFamily="2" charset="2"/>
              <a:buChar char="§"/>
            </a:pPr>
            <a:r>
              <a:rPr lang="en-GB" sz="2800" dirty="0">
                <a:latin typeface="Tahoma" panose="020B0604030504040204" pitchFamily="34" charset="0"/>
                <a:ea typeface="Tahoma" panose="020B0604030504040204" pitchFamily="34" charset="0"/>
                <a:cs typeface="Tahoma" panose="020B0604030504040204" pitchFamily="34" charset="0"/>
              </a:rPr>
              <a:t>Despite over 50 years’ history of oil exploration and exportation</a:t>
            </a:r>
            <a:r>
              <a:rPr lang="en-US" sz="2800" dirty="0">
                <a:latin typeface="Tahoma" panose="020B0604030504040204" pitchFamily="34" charset="0"/>
                <a:ea typeface="Tahoma" panose="020B0604030504040204" pitchFamily="34" charset="0"/>
                <a:cs typeface="Tahoma" panose="020B0604030504040204" pitchFamily="34" charset="0"/>
              </a:rPr>
              <a:t>, we are still not able to harness our resources and lift ourselves out of misery. </a:t>
            </a:r>
          </a:p>
          <a:p>
            <a:pPr>
              <a:buSzPct val="120000"/>
              <a:buFont typeface="Wingdings" panose="05000000000000000000" pitchFamily="2" charset="2"/>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a:buSzPct val="120000"/>
              <a:buFont typeface="Wingdings" panose="05000000000000000000" pitchFamily="2" charset="2"/>
              <a:buChar char="§"/>
            </a:pPr>
            <a:r>
              <a:rPr lang="en-US" sz="2800" dirty="0">
                <a:latin typeface="Tahoma" panose="020B0604030504040204" pitchFamily="34" charset="0"/>
                <a:ea typeface="Tahoma" panose="020B0604030504040204" pitchFamily="34" charset="0"/>
                <a:cs typeface="Tahoma" panose="020B0604030504040204" pitchFamily="34" charset="0"/>
              </a:rPr>
              <a:t>This is sad. The only reason we are unable to meet the expectations and realities of humanity  is because of our insane behaviours. </a:t>
            </a:r>
            <a:endParaRPr lang="en-US" dirty="0"/>
          </a:p>
        </p:txBody>
      </p:sp>
      <p:sp>
        <p:nvSpPr>
          <p:cNvPr id="9" name="Freeform: Shape 8">
            <a:extLst>
              <a:ext uri="{FF2B5EF4-FFF2-40B4-BE49-F238E27FC236}">
                <a16:creationId xmlns:a16="http://schemas.microsoft.com/office/drawing/2014/main" id="{4B489157-54BA-4075-A4D9-6C8EB348B617}"/>
              </a:ext>
            </a:extLst>
          </p:cNvPr>
          <p:cNvSpPr/>
          <p:nvPr/>
        </p:nvSpPr>
        <p:spPr>
          <a:xfrm>
            <a:off x="0" y="0"/>
            <a:ext cx="1519084" cy="1106129"/>
          </a:xfrm>
          <a:custGeom>
            <a:avLst/>
            <a:gdLst>
              <a:gd name="connsiteX0" fmla="*/ 0 w 1519084"/>
              <a:gd name="connsiteY0" fmla="*/ 0 h 1106129"/>
              <a:gd name="connsiteX1" fmla="*/ 1519084 w 1519084"/>
              <a:gd name="connsiteY1" fmla="*/ 0 h 1106129"/>
              <a:gd name="connsiteX2" fmla="*/ 1519084 w 1519084"/>
              <a:gd name="connsiteY2" fmla="*/ 188146 h 1106129"/>
              <a:gd name="connsiteX3" fmla="*/ 112457 w 1519084"/>
              <a:gd name="connsiteY3" fmla="*/ 188146 h 1106129"/>
              <a:gd name="connsiteX4" fmla="*/ 112457 w 1519084"/>
              <a:gd name="connsiteY4" fmla="*/ 943897 h 1106129"/>
              <a:gd name="connsiteX5" fmla="*/ 1519084 w 1519084"/>
              <a:gd name="connsiteY5" fmla="*/ 943897 h 1106129"/>
              <a:gd name="connsiteX6" fmla="*/ 1519084 w 1519084"/>
              <a:gd name="connsiteY6" fmla="*/ 1106129 h 1106129"/>
              <a:gd name="connsiteX7" fmla="*/ 0 w 1519084"/>
              <a:gd name="connsiteY7" fmla="*/ 1106129 h 110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9084" h="1106129">
                <a:moveTo>
                  <a:pt x="0" y="0"/>
                </a:moveTo>
                <a:lnTo>
                  <a:pt x="1519084" y="0"/>
                </a:lnTo>
                <a:lnTo>
                  <a:pt x="1519084" y="188146"/>
                </a:lnTo>
                <a:lnTo>
                  <a:pt x="112457" y="188146"/>
                </a:lnTo>
                <a:lnTo>
                  <a:pt x="112457" y="943897"/>
                </a:lnTo>
                <a:lnTo>
                  <a:pt x="1519084" y="943897"/>
                </a:lnTo>
                <a:lnTo>
                  <a:pt x="1519084" y="1106129"/>
                </a:lnTo>
                <a:lnTo>
                  <a:pt x="0" y="11061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EA0AF303-BE61-4609-B28F-93E9396741D2}"/>
              </a:ext>
            </a:extLst>
          </p:cNvPr>
          <p:cNvSpPr txBox="1"/>
          <p:nvPr/>
        </p:nvSpPr>
        <p:spPr>
          <a:xfrm>
            <a:off x="215696" y="294658"/>
            <a:ext cx="3574639" cy="584775"/>
          </a:xfrm>
          <a:prstGeom prst="rect">
            <a:avLst/>
          </a:prstGeom>
          <a:solidFill>
            <a:schemeClr val="bg1"/>
          </a:solidFill>
        </p:spPr>
        <p:txBody>
          <a:bodyPr wrap="square">
            <a:spAutoFit/>
          </a:bodyPr>
          <a:lstStyle/>
          <a:p>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INTRODUCTION</a:t>
            </a:r>
            <a:endParaRPr lang="en-US" sz="3200" dirty="0"/>
          </a:p>
        </p:txBody>
      </p:sp>
    </p:spTree>
    <p:extLst>
      <p:ext uri="{BB962C8B-B14F-4D97-AF65-F5344CB8AC3E}">
        <p14:creationId xmlns:p14="http://schemas.microsoft.com/office/powerpoint/2010/main" val="416647081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E89B6-AC0B-4D61-9BCA-507BCD15D352}"/>
              </a:ext>
            </a:extLst>
          </p:cNvPr>
          <p:cNvPicPr>
            <a:picLocks noChangeAspect="1"/>
          </p:cNvPicPr>
          <p:nvPr/>
        </p:nvPicPr>
        <p:blipFill rotWithShape="1">
          <a:blip r:embed="rId2"/>
          <a:srcRect r="2905"/>
          <a:stretch/>
        </p:blipFill>
        <p:spPr>
          <a:xfrm flipH="1">
            <a:off x="0" y="0"/>
            <a:ext cx="9409472" cy="6858000"/>
          </a:xfrm>
          <a:prstGeom prst="rect">
            <a:avLst/>
          </a:prstGeom>
        </p:spPr>
      </p:pic>
      <p:sp>
        <p:nvSpPr>
          <p:cNvPr id="3" name="Content Placeholder 2">
            <a:extLst>
              <a:ext uri="{FF2B5EF4-FFF2-40B4-BE49-F238E27FC236}">
                <a16:creationId xmlns:a16="http://schemas.microsoft.com/office/drawing/2014/main" id="{00780B24-69CC-459A-93B6-382C4D330DD2}"/>
              </a:ext>
            </a:extLst>
          </p:cNvPr>
          <p:cNvSpPr>
            <a:spLocks noGrp="1"/>
          </p:cNvSpPr>
          <p:nvPr>
            <p:ph idx="1"/>
          </p:nvPr>
        </p:nvSpPr>
        <p:spPr>
          <a:xfrm>
            <a:off x="215696" y="1174090"/>
            <a:ext cx="8928304" cy="5389251"/>
          </a:xfrm>
          <a:solidFill>
            <a:schemeClr val="bg1"/>
          </a:solidFill>
        </p:spPr>
        <p:txBody>
          <a:bodyPr>
            <a:normAutofit lnSpcReduction="10000"/>
          </a:bodyPr>
          <a:lstStyle/>
          <a:p>
            <a:pPr marL="398463" indent="-398463">
              <a:buSzPct val="120000"/>
              <a:buFont typeface="Wingdings" panose="05000000000000000000" pitchFamily="2" charset="2"/>
              <a:buChar char="§"/>
            </a:pPr>
            <a:r>
              <a:rPr lang="en-US" sz="2800" dirty="0">
                <a:latin typeface="Tahoma" panose="020B0604030504040204" pitchFamily="34" charset="0"/>
                <a:ea typeface="Tahoma" panose="020B0604030504040204" pitchFamily="34" charset="0"/>
                <a:cs typeface="Tahoma" panose="020B0604030504040204" pitchFamily="34" charset="0"/>
              </a:rPr>
              <a:t>Our attitude and conduct are weird, and can only be explicable within realm of insanity. </a:t>
            </a:r>
          </a:p>
          <a:p>
            <a:pPr marL="398463" indent="-398463">
              <a:buSzPct val="120000"/>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398463" indent="-398463">
              <a:buSzPct val="120000"/>
              <a:buFont typeface="Wingdings" panose="05000000000000000000" pitchFamily="2" charset="2"/>
              <a:buChar char="§"/>
            </a:pPr>
            <a:r>
              <a:rPr lang="en-US" sz="2800" dirty="0">
                <a:latin typeface="Tahoma" panose="020B0604030504040204" pitchFamily="34" charset="0"/>
                <a:ea typeface="Tahoma" panose="020B0604030504040204" pitchFamily="34" charset="0"/>
                <a:cs typeface="Tahoma" panose="020B0604030504040204" pitchFamily="34" charset="0"/>
              </a:rPr>
              <a:t>We are all suffering, because we cannot murder sleep and deserve to dream.</a:t>
            </a:r>
          </a:p>
          <a:p>
            <a:pPr marL="398463" indent="-398463">
              <a:buSzPct val="120000"/>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398463" indent="-398463">
              <a:buSzPct val="120000"/>
              <a:buFont typeface="Wingdings" panose="05000000000000000000" pitchFamily="2" charset="2"/>
              <a:buChar char="§"/>
            </a:pPr>
            <a:r>
              <a:rPr lang="en-US" sz="2800" dirty="0">
                <a:latin typeface="Tahoma" panose="020B0604030504040204" pitchFamily="34" charset="0"/>
                <a:ea typeface="Tahoma" panose="020B0604030504040204" pitchFamily="34" charset="0"/>
                <a:cs typeface="Tahoma" panose="020B0604030504040204" pitchFamily="34" charset="0"/>
              </a:rPr>
              <a:t>Nigeria is still</a:t>
            </a:r>
            <a:r>
              <a:rPr lang="en-GB" sz="2800" dirty="0">
                <a:latin typeface="Tahoma" panose="020B0604030504040204" pitchFamily="34" charset="0"/>
                <a:ea typeface="Tahoma" panose="020B0604030504040204" pitchFamily="34" charset="0"/>
                <a:cs typeface="Tahoma" panose="020B0604030504040204" pitchFamily="34" charset="0"/>
              </a:rPr>
              <a:t> a beautiful country, </a:t>
            </a:r>
            <a:r>
              <a:rPr lang="en-US" sz="2800" dirty="0">
                <a:latin typeface="Tahoma" panose="020B0604030504040204" pitchFamily="34" charset="0"/>
                <a:ea typeface="Tahoma" panose="020B0604030504040204" pitchFamily="34" charset="0"/>
                <a:cs typeface="Tahoma" panose="020B0604030504040204" pitchFamily="34" charset="0"/>
              </a:rPr>
              <a:t>blessed </a:t>
            </a:r>
            <a:r>
              <a:rPr lang="en-GB" sz="2800" dirty="0">
                <a:latin typeface="Tahoma" panose="020B0604030504040204" pitchFamily="34" charset="0"/>
                <a:ea typeface="Tahoma" panose="020B0604030504040204" pitchFamily="34" charset="0"/>
                <a:cs typeface="Tahoma" panose="020B0604030504040204" pitchFamily="34" charset="0"/>
              </a:rPr>
              <a:t>with abundant natural and human resources.</a:t>
            </a:r>
            <a:r>
              <a:rPr lang="en-US" sz="2800" dirty="0">
                <a:latin typeface="Tahoma" panose="020B0604030504040204" pitchFamily="34" charset="0"/>
                <a:ea typeface="Tahoma" panose="020B0604030504040204" pitchFamily="34" charset="0"/>
                <a:cs typeface="Tahoma" panose="020B0604030504040204" pitchFamily="34" charset="0"/>
              </a:rPr>
              <a:t> </a:t>
            </a:r>
          </a:p>
          <a:p>
            <a:pPr marL="398463" indent="-398463">
              <a:buSzPct val="120000"/>
              <a:buFont typeface="Wingdings" panose="05000000000000000000" pitchFamily="2" charset="2"/>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98463" indent="-398463">
              <a:buSzPct val="120000"/>
              <a:buFont typeface="Wingdings" panose="05000000000000000000" pitchFamily="2" charset="2"/>
              <a:buChar char="§"/>
            </a:pPr>
            <a:r>
              <a:rPr lang="en-US" sz="2800" dirty="0">
                <a:latin typeface="Tahoma" panose="020B0604030504040204" pitchFamily="34" charset="0"/>
                <a:ea typeface="Tahoma" panose="020B0604030504040204" pitchFamily="34" charset="0"/>
                <a:cs typeface="Tahoma" panose="020B0604030504040204" pitchFamily="34" charset="0"/>
              </a:rPr>
              <a:t>Therefore, it would be unkind and contemptuous for any of us to denigrate and blame the country for our woes.</a:t>
            </a:r>
          </a:p>
        </p:txBody>
      </p:sp>
      <p:sp>
        <p:nvSpPr>
          <p:cNvPr id="8" name="Freeform: Shape 7">
            <a:extLst>
              <a:ext uri="{FF2B5EF4-FFF2-40B4-BE49-F238E27FC236}">
                <a16:creationId xmlns:a16="http://schemas.microsoft.com/office/drawing/2014/main" id="{83AF0DD2-0C74-4478-8732-344738506AEC}"/>
              </a:ext>
            </a:extLst>
          </p:cNvPr>
          <p:cNvSpPr/>
          <p:nvPr/>
        </p:nvSpPr>
        <p:spPr>
          <a:xfrm>
            <a:off x="0" y="0"/>
            <a:ext cx="1519084" cy="1106129"/>
          </a:xfrm>
          <a:custGeom>
            <a:avLst/>
            <a:gdLst>
              <a:gd name="connsiteX0" fmla="*/ 0 w 1519084"/>
              <a:gd name="connsiteY0" fmla="*/ 0 h 1106129"/>
              <a:gd name="connsiteX1" fmla="*/ 1519084 w 1519084"/>
              <a:gd name="connsiteY1" fmla="*/ 0 h 1106129"/>
              <a:gd name="connsiteX2" fmla="*/ 1519084 w 1519084"/>
              <a:gd name="connsiteY2" fmla="*/ 188146 h 1106129"/>
              <a:gd name="connsiteX3" fmla="*/ 112457 w 1519084"/>
              <a:gd name="connsiteY3" fmla="*/ 188146 h 1106129"/>
              <a:gd name="connsiteX4" fmla="*/ 112457 w 1519084"/>
              <a:gd name="connsiteY4" fmla="*/ 943897 h 1106129"/>
              <a:gd name="connsiteX5" fmla="*/ 1519084 w 1519084"/>
              <a:gd name="connsiteY5" fmla="*/ 943897 h 1106129"/>
              <a:gd name="connsiteX6" fmla="*/ 1519084 w 1519084"/>
              <a:gd name="connsiteY6" fmla="*/ 1106129 h 1106129"/>
              <a:gd name="connsiteX7" fmla="*/ 0 w 1519084"/>
              <a:gd name="connsiteY7" fmla="*/ 1106129 h 110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9084" h="1106129">
                <a:moveTo>
                  <a:pt x="0" y="0"/>
                </a:moveTo>
                <a:lnTo>
                  <a:pt x="1519084" y="0"/>
                </a:lnTo>
                <a:lnTo>
                  <a:pt x="1519084" y="188146"/>
                </a:lnTo>
                <a:lnTo>
                  <a:pt x="112457" y="188146"/>
                </a:lnTo>
                <a:lnTo>
                  <a:pt x="112457" y="943897"/>
                </a:lnTo>
                <a:lnTo>
                  <a:pt x="1519084" y="943897"/>
                </a:lnTo>
                <a:lnTo>
                  <a:pt x="1519084" y="1106129"/>
                </a:lnTo>
                <a:lnTo>
                  <a:pt x="0" y="11061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616725E3-2ECF-4177-893D-D30A4F66F25D}"/>
              </a:ext>
            </a:extLst>
          </p:cNvPr>
          <p:cNvSpPr txBox="1"/>
          <p:nvPr/>
        </p:nvSpPr>
        <p:spPr>
          <a:xfrm>
            <a:off x="215696" y="294658"/>
            <a:ext cx="4577530" cy="584775"/>
          </a:xfrm>
          <a:prstGeom prst="rect">
            <a:avLst/>
          </a:prstGeom>
          <a:solidFill>
            <a:schemeClr val="bg1"/>
          </a:solidFill>
        </p:spPr>
        <p:txBody>
          <a:bodyPr wrap="square">
            <a:spAutoFit/>
          </a:bodyPr>
          <a:lstStyle/>
          <a:p>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INTRODUCTION</a:t>
            </a:r>
            <a:r>
              <a:rPr lang="en-US" b="1" i="1" dirty="0">
                <a:solidFill>
                  <a:srgbClr val="C00000"/>
                </a:solidFill>
                <a:latin typeface="Tahoma" panose="020B0604030504040204" pitchFamily="34" charset="0"/>
                <a:ea typeface="Tahoma" panose="020B0604030504040204" pitchFamily="34" charset="0"/>
                <a:cs typeface="Tahoma" panose="020B0604030504040204" pitchFamily="34" charset="0"/>
              </a:rPr>
              <a:t>, contd.</a:t>
            </a:r>
            <a:endParaRPr lang="en-US" sz="3200" i="1" dirty="0"/>
          </a:p>
        </p:txBody>
      </p:sp>
    </p:spTree>
    <p:extLst>
      <p:ext uri="{BB962C8B-B14F-4D97-AF65-F5344CB8AC3E}">
        <p14:creationId xmlns:p14="http://schemas.microsoft.com/office/powerpoint/2010/main" val="2603441637"/>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96F217-8B7E-4FB3-9D9C-3092DFAD6DF8}"/>
              </a:ext>
            </a:extLst>
          </p:cNvPr>
          <p:cNvPicPr>
            <a:picLocks noChangeAspect="1"/>
          </p:cNvPicPr>
          <p:nvPr/>
        </p:nvPicPr>
        <p:blipFill rotWithShape="1">
          <a:blip r:embed="rId2"/>
          <a:srcRect r="2905"/>
          <a:stretch/>
        </p:blipFill>
        <p:spPr>
          <a:xfrm flipH="1">
            <a:off x="0" y="0"/>
            <a:ext cx="9409472" cy="6858000"/>
          </a:xfrm>
          <a:prstGeom prst="rect">
            <a:avLst/>
          </a:prstGeom>
        </p:spPr>
      </p:pic>
      <p:sp>
        <p:nvSpPr>
          <p:cNvPr id="3" name="Content Placeholder 2"/>
          <p:cNvSpPr>
            <a:spLocks noGrp="1"/>
          </p:cNvSpPr>
          <p:nvPr>
            <p:ph idx="1"/>
          </p:nvPr>
        </p:nvSpPr>
        <p:spPr>
          <a:xfrm>
            <a:off x="368710" y="1150374"/>
            <a:ext cx="8613058" cy="4852220"/>
          </a:xfrm>
          <a:solidFill>
            <a:schemeClr val="bg1"/>
          </a:solidFill>
        </p:spPr>
        <p:txBody>
          <a:bodyPr>
            <a:normAutofit/>
          </a:bodyPr>
          <a:lstStyle/>
          <a:p>
            <a:pPr marL="339725" indent="-339725" algn="just">
              <a:buSzPct val="1200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However, the country has been taken hostage, and most of the laudable initiatives or projects that would have put paid to the sufferings of the citizens have either failed or abandoned as a result of greed and corruption. We are all guilty and culpable. </a:t>
            </a:r>
          </a:p>
          <a:p>
            <a:pPr marL="339725" indent="-339725" algn="just">
              <a:buSzPct val="120000"/>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39725" indent="-339725" algn="just">
              <a:buSzPct val="1200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reward is the widespread poverty, hunger and insecurity. </a:t>
            </a:r>
          </a:p>
          <a:p>
            <a:pPr marL="339725" indent="-339725" algn="just">
              <a:buSzPct val="120000"/>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39725" indent="-339725" algn="just">
              <a:buSzPct val="1200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These are made worse by the weak, archaic, dysfunctional and retrogressive economic policies and implementation.</a:t>
            </a:r>
            <a:r>
              <a:rPr lang="en-GB" sz="2400" b="1" dirty="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Freeform: Shape 4">
            <a:extLst>
              <a:ext uri="{FF2B5EF4-FFF2-40B4-BE49-F238E27FC236}">
                <a16:creationId xmlns:a16="http://schemas.microsoft.com/office/drawing/2014/main" id="{6D33C3D3-7CEC-4291-8D04-4D72AAA97322}"/>
              </a:ext>
            </a:extLst>
          </p:cNvPr>
          <p:cNvSpPr/>
          <p:nvPr/>
        </p:nvSpPr>
        <p:spPr>
          <a:xfrm>
            <a:off x="0" y="0"/>
            <a:ext cx="1519084" cy="1106129"/>
          </a:xfrm>
          <a:custGeom>
            <a:avLst/>
            <a:gdLst>
              <a:gd name="connsiteX0" fmla="*/ 0 w 1519084"/>
              <a:gd name="connsiteY0" fmla="*/ 0 h 1106129"/>
              <a:gd name="connsiteX1" fmla="*/ 1519084 w 1519084"/>
              <a:gd name="connsiteY1" fmla="*/ 0 h 1106129"/>
              <a:gd name="connsiteX2" fmla="*/ 1519084 w 1519084"/>
              <a:gd name="connsiteY2" fmla="*/ 188146 h 1106129"/>
              <a:gd name="connsiteX3" fmla="*/ 112457 w 1519084"/>
              <a:gd name="connsiteY3" fmla="*/ 188146 h 1106129"/>
              <a:gd name="connsiteX4" fmla="*/ 112457 w 1519084"/>
              <a:gd name="connsiteY4" fmla="*/ 943897 h 1106129"/>
              <a:gd name="connsiteX5" fmla="*/ 1519084 w 1519084"/>
              <a:gd name="connsiteY5" fmla="*/ 943897 h 1106129"/>
              <a:gd name="connsiteX6" fmla="*/ 1519084 w 1519084"/>
              <a:gd name="connsiteY6" fmla="*/ 1106129 h 1106129"/>
              <a:gd name="connsiteX7" fmla="*/ 0 w 1519084"/>
              <a:gd name="connsiteY7" fmla="*/ 1106129 h 110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9084" h="1106129">
                <a:moveTo>
                  <a:pt x="0" y="0"/>
                </a:moveTo>
                <a:lnTo>
                  <a:pt x="1519084" y="0"/>
                </a:lnTo>
                <a:lnTo>
                  <a:pt x="1519084" y="188146"/>
                </a:lnTo>
                <a:lnTo>
                  <a:pt x="112457" y="188146"/>
                </a:lnTo>
                <a:lnTo>
                  <a:pt x="112457" y="943897"/>
                </a:lnTo>
                <a:lnTo>
                  <a:pt x="1519084" y="943897"/>
                </a:lnTo>
                <a:lnTo>
                  <a:pt x="1519084" y="1106129"/>
                </a:lnTo>
                <a:lnTo>
                  <a:pt x="0" y="11061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6C8711D-1853-48E0-AF9F-64E5F58082F6}"/>
              </a:ext>
            </a:extLst>
          </p:cNvPr>
          <p:cNvSpPr txBox="1"/>
          <p:nvPr/>
        </p:nvSpPr>
        <p:spPr>
          <a:xfrm>
            <a:off x="215696" y="294658"/>
            <a:ext cx="4577530" cy="584775"/>
          </a:xfrm>
          <a:prstGeom prst="rect">
            <a:avLst/>
          </a:prstGeom>
          <a:solidFill>
            <a:schemeClr val="bg1"/>
          </a:solidFill>
        </p:spPr>
        <p:txBody>
          <a:bodyPr wrap="square">
            <a:spAutoFit/>
          </a:bodyPr>
          <a:lstStyle/>
          <a:p>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INTRODUCTION</a:t>
            </a:r>
            <a:r>
              <a:rPr lang="en-US" b="1" i="1" dirty="0">
                <a:solidFill>
                  <a:srgbClr val="C00000"/>
                </a:solidFill>
                <a:latin typeface="Tahoma" panose="020B0604030504040204" pitchFamily="34" charset="0"/>
                <a:ea typeface="Tahoma" panose="020B0604030504040204" pitchFamily="34" charset="0"/>
                <a:cs typeface="Tahoma" panose="020B0604030504040204" pitchFamily="34" charset="0"/>
              </a:rPr>
              <a:t>, contd.</a:t>
            </a:r>
            <a:endParaRPr lang="en-US" sz="3200" i="1" dirty="0"/>
          </a:p>
        </p:txBody>
      </p:sp>
    </p:spTree>
    <p:extLst>
      <p:ext uri="{BB962C8B-B14F-4D97-AF65-F5344CB8AC3E}">
        <p14:creationId xmlns:p14="http://schemas.microsoft.com/office/powerpoint/2010/main" val="194738498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1" y="358321"/>
            <a:ext cx="4214908" cy="2330287"/>
          </a:xfrm>
          <a:prstGeom prst="rect">
            <a:avLst/>
          </a:prstGeom>
        </p:spPr>
      </p:pic>
      <p:sp>
        <p:nvSpPr>
          <p:cNvPr id="1028" name="Content Placeholder 2"/>
          <p:cNvSpPr>
            <a:spLocks noGrp="1"/>
          </p:cNvSpPr>
          <p:nvPr>
            <p:ph idx="1"/>
          </p:nvPr>
        </p:nvSpPr>
        <p:spPr>
          <a:xfrm>
            <a:off x="4165077" y="0"/>
            <a:ext cx="5012629" cy="6597650"/>
          </a:xfrm>
        </p:spPr>
        <p:txBody>
          <a:bodyPr>
            <a:noAutofit/>
          </a:bodyPr>
          <a:lstStyle/>
          <a:p>
            <a:pPr eaLnBrk="1" hangingPunct="1">
              <a:lnSpc>
                <a:spcPct val="90000"/>
              </a:lnSpc>
              <a:spcBef>
                <a:spcPts val="0"/>
              </a:spcBef>
              <a:buFont typeface="Arial" charset="0"/>
              <a:buNone/>
            </a:pPr>
            <a:r>
              <a:rPr lang="en-GB" sz="2500" b="1" dirty="0">
                <a:solidFill>
                  <a:schemeClr val="tx1"/>
                </a:solidFill>
              </a:rPr>
              <a:t>Let us all rise as one and light up </a:t>
            </a:r>
          </a:p>
          <a:p>
            <a:pPr eaLnBrk="1" hangingPunct="1">
              <a:lnSpc>
                <a:spcPct val="90000"/>
              </a:lnSpc>
              <a:spcBef>
                <a:spcPts val="0"/>
              </a:spcBef>
              <a:buFont typeface="Arial" charset="0"/>
              <a:buNone/>
            </a:pPr>
            <a:r>
              <a:rPr lang="en-GB" sz="2500" b="1" dirty="0">
                <a:solidFill>
                  <a:schemeClr val="tx1"/>
                </a:solidFill>
              </a:rPr>
              <a:t>Wisdom’s pa-</a:t>
            </a:r>
            <a:r>
              <a:rPr lang="en-GB" sz="2500" b="1" dirty="0" err="1">
                <a:solidFill>
                  <a:schemeClr val="tx1"/>
                </a:solidFill>
              </a:rPr>
              <a:t>th</a:t>
            </a:r>
            <a:r>
              <a:rPr lang="en-GB" sz="2500" b="1" dirty="0">
                <a:solidFill>
                  <a:schemeClr val="tx1"/>
                </a:solidFill>
              </a:rPr>
              <a:t>, the citadel </a:t>
            </a:r>
          </a:p>
          <a:p>
            <a:pPr eaLnBrk="1" hangingPunct="1">
              <a:lnSpc>
                <a:spcPct val="90000"/>
              </a:lnSpc>
              <a:spcBef>
                <a:spcPts val="0"/>
              </a:spcBef>
              <a:buFont typeface="Arial" charset="0"/>
              <a:buNone/>
            </a:pPr>
            <a:r>
              <a:rPr lang="en-GB" sz="2500" b="1" dirty="0">
                <a:solidFill>
                  <a:schemeClr val="tx1"/>
                </a:solidFill>
              </a:rPr>
              <a:t>Our great forebears raised </a:t>
            </a:r>
          </a:p>
          <a:p>
            <a:pPr eaLnBrk="1" hangingPunct="1">
              <a:lnSpc>
                <a:spcPct val="90000"/>
              </a:lnSpc>
              <a:spcBef>
                <a:spcPts val="0"/>
              </a:spcBef>
              <a:buFont typeface="Arial" charset="0"/>
              <a:buNone/>
            </a:pPr>
            <a:r>
              <a:rPr lang="en-GB" sz="2500" b="1" dirty="0">
                <a:solidFill>
                  <a:schemeClr val="tx1"/>
                </a:solidFill>
              </a:rPr>
              <a:t>From </a:t>
            </a:r>
            <a:r>
              <a:rPr lang="en-GB" sz="2500" b="1" dirty="0" err="1">
                <a:solidFill>
                  <a:schemeClr val="tx1"/>
                </a:solidFill>
              </a:rPr>
              <a:t>nur-sery</a:t>
            </a:r>
            <a:r>
              <a:rPr lang="en-GB" sz="2500" b="1" dirty="0">
                <a:solidFill>
                  <a:schemeClr val="tx1"/>
                </a:solidFill>
              </a:rPr>
              <a:t> to its apogee</a:t>
            </a:r>
          </a:p>
          <a:p>
            <a:pPr eaLnBrk="1" hangingPunct="1">
              <a:lnSpc>
                <a:spcPct val="90000"/>
              </a:lnSpc>
              <a:spcBef>
                <a:spcPts val="0"/>
              </a:spcBef>
              <a:buFont typeface="Arial" charset="0"/>
              <a:buNone/>
            </a:pPr>
            <a:r>
              <a:rPr lang="en-GB" sz="2500" b="1" dirty="0">
                <a:solidFill>
                  <a:schemeClr val="tx1"/>
                </a:solidFill>
              </a:rPr>
              <a:t>Now stands like a giant </a:t>
            </a:r>
          </a:p>
          <a:p>
            <a:pPr eaLnBrk="1" hangingPunct="1">
              <a:lnSpc>
                <a:spcPct val="90000"/>
              </a:lnSpc>
              <a:spcBef>
                <a:spcPts val="0"/>
              </a:spcBef>
              <a:buFont typeface="Arial" charset="0"/>
              <a:buNone/>
            </a:pPr>
            <a:r>
              <a:rPr lang="en-GB" sz="2500" b="1" dirty="0">
                <a:solidFill>
                  <a:schemeClr val="tx1"/>
                </a:solidFill>
              </a:rPr>
              <a:t>In the African Sun</a:t>
            </a:r>
          </a:p>
          <a:p>
            <a:pPr eaLnBrk="1" hangingPunct="1">
              <a:lnSpc>
                <a:spcPct val="90000"/>
              </a:lnSpc>
              <a:spcBef>
                <a:spcPts val="0"/>
              </a:spcBef>
              <a:buFont typeface="Arial" charset="0"/>
              <a:buNone/>
            </a:pPr>
            <a:endParaRPr lang="en-GB" sz="1600" b="1" dirty="0">
              <a:solidFill>
                <a:schemeClr val="tx1"/>
              </a:solidFill>
            </a:endParaRPr>
          </a:p>
          <a:p>
            <a:pPr eaLnBrk="1" hangingPunct="1">
              <a:lnSpc>
                <a:spcPct val="90000"/>
              </a:lnSpc>
              <a:spcBef>
                <a:spcPts val="0"/>
              </a:spcBef>
              <a:buFont typeface="Arial" charset="0"/>
              <a:buNone/>
            </a:pPr>
            <a:r>
              <a:rPr lang="en-GB" sz="2500" b="1" dirty="0">
                <a:solidFill>
                  <a:schemeClr val="tx1"/>
                </a:solidFill>
              </a:rPr>
              <a:t>Arise, Arise,  G-r-e-a-t  UNIUYO</a:t>
            </a:r>
          </a:p>
          <a:p>
            <a:pPr eaLnBrk="1" hangingPunct="1">
              <a:lnSpc>
                <a:spcPct val="90000"/>
              </a:lnSpc>
              <a:spcBef>
                <a:spcPts val="0"/>
              </a:spcBef>
              <a:buFont typeface="Arial" charset="0"/>
              <a:buNone/>
            </a:pPr>
            <a:endParaRPr lang="en-GB" b="1" dirty="0">
              <a:solidFill>
                <a:schemeClr val="tx1"/>
              </a:solidFill>
            </a:endParaRPr>
          </a:p>
          <a:p>
            <a:pPr eaLnBrk="1" hangingPunct="1">
              <a:lnSpc>
                <a:spcPct val="90000"/>
              </a:lnSpc>
              <a:spcBef>
                <a:spcPts val="0"/>
              </a:spcBef>
              <a:buFont typeface="Arial" charset="0"/>
              <a:buNone/>
            </a:pPr>
            <a:r>
              <a:rPr lang="en-GB" sz="2500" b="1" dirty="0">
                <a:solidFill>
                  <a:schemeClr val="tx1"/>
                </a:solidFill>
              </a:rPr>
              <a:t>We shall arise and </a:t>
            </a:r>
          </a:p>
          <a:p>
            <a:pPr eaLnBrk="1" hangingPunct="1">
              <a:lnSpc>
                <a:spcPct val="90000"/>
              </a:lnSpc>
              <a:spcBef>
                <a:spcPts val="0"/>
              </a:spcBef>
              <a:buFont typeface="Arial" charset="0"/>
              <a:buNone/>
            </a:pPr>
            <a:r>
              <a:rPr lang="en-GB" sz="2500" b="1" dirty="0">
                <a:solidFill>
                  <a:schemeClr val="tx1"/>
                </a:solidFill>
              </a:rPr>
              <a:t>Shine and take our place </a:t>
            </a:r>
          </a:p>
          <a:p>
            <a:pPr eaLnBrk="1" hangingPunct="1">
              <a:lnSpc>
                <a:spcPct val="90000"/>
              </a:lnSpc>
              <a:spcBef>
                <a:spcPts val="0"/>
              </a:spcBef>
              <a:buFont typeface="Arial" charset="0"/>
              <a:buNone/>
            </a:pPr>
            <a:r>
              <a:rPr lang="en-GB" sz="2500" b="1" dirty="0">
                <a:solidFill>
                  <a:schemeClr val="tx1"/>
                </a:solidFill>
              </a:rPr>
              <a:t>In the fir-ma-</a:t>
            </a:r>
            <a:r>
              <a:rPr lang="en-GB" sz="2500" b="1" dirty="0" err="1">
                <a:solidFill>
                  <a:schemeClr val="tx1"/>
                </a:solidFill>
              </a:rPr>
              <a:t>ment</a:t>
            </a:r>
            <a:r>
              <a:rPr lang="en-GB" sz="2500" b="1" dirty="0">
                <a:solidFill>
                  <a:schemeClr val="tx1"/>
                </a:solidFill>
              </a:rPr>
              <a:t> </a:t>
            </a:r>
          </a:p>
          <a:p>
            <a:pPr eaLnBrk="1" hangingPunct="1">
              <a:lnSpc>
                <a:spcPct val="90000"/>
              </a:lnSpc>
              <a:spcBef>
                <a:spcPts val="0"/>
              </a:spcBef>
              <a:buFont typeface="Arial" charset="0"/>
              <a:buNone/>
            </a:pPr>
            <a:r>
              <a:rPr lang="en-GB" sz="2500" b="1" dirty="0">
                <a:solidFill>
                  <a:schemeClr val="tx1"/>
                </a:solidFill>
              </a:rPr>
              <a:t>Of cultured men; And women Blest </a:t>
            </a:r>
          </a:p>
          <a:p>
            <a:pPr eaLnBrk="1" hangingPunct="1">
              <a:lnSpc>
                <a:spcPct val="90000"/>
              </a:lnSpc>
              <a:spcBef>
                <a:spcPts val="0"/>
              </a:spcBef>
              <a:buFont typeface="Arial" charset="0"/>
              <a:buNone/>
            </a:pPr>
            <a:r>
              <a:rPr lang="en-GB" sz="2500" b="1" dirty="0">
                <a:solidFill>
                  <a:schemeClr val="tx1"/>
                </a:solidFill>
              </a:rPr>
              <a:t>With wisdom’s depth of vision</a:t>
            </a:r>
          </a:p>
          <a:p>
            <a:pPr eaLnBrk="1" hangingPunct="1">
              <a:lnSpc>
                <a:spcPct val="90000"/>
              </a:lnSpc>
              <a:spcBef>
                <a:spcPts val="0"/>
              </a:spcBef>
              <a:buFont typeface="Arial" charset="0"/>
              <a:buNone/>
            </a:pPr>
            <a:r>
              <a:rPr lang="en-GB" sz="2500" b="1" dirty="0">
                <a:solidFill>
                  <a:schemeClr val="tx1"/>
                </a:solidFill>
              </a:rPr>
              <a:t>And leave behind </a:t>
            </a:r>
          </a:p>
          <a:p>
            <a:pPr eaLnBrk="1" hangingPunct="1">
              <a:lnSpc>
                <a:spcPct val="90000"/>
              </a:lnSpc>
              <a:spcBef>
                <a:spcPts val="0"/>
              </a:spcBef>
              <a:buFont typeface="Arial" charset="0"/>
              <a:buNone/>
            </a:pPr>
            <a:r>
              <a:rPr lang="en-GB" sz="2500" b="1" dirty="0">
                <a:solidFill>
                  <a:schemeClr val="tx1"/>
                </a:solidFill>
              </a:rPr>
              <a:t>Traditions for generations to come</a:t>
            </a:r>
          </a:p>
          <a:p>
            <a:pPr eaLnBrk="1" hangingPunct="1">
              <a:lnSpc>
                <a:spcPct val="90000"/>
              </a:lnSpc>
              <a:spcBef>
                <a:spcPts val="0"/>
              </a:spcBef>
              <a:buFont typeface="Arial" charset="0"/>
              <a:buNone/>
            </a:pPr>
            <a:endParaRPr lang="en-GB" sz="2500" b="1" dirty="0">
              <a:solidFill>
                <a:schemeClr val="tx1"/>
              </a:solidFill>
            </a:endParaRPr>
          </a:p>
          <a:p>
            <a:pPr eaLnBrk="1" hangingPunct="1">
              <a:lnSpc>
                <a:spcPct val="90000"/>
              </a:lnSpc>
              <a:spcBef>
                <a:spcPts val="0"/>
              </a:spcBef>
              <a:buNone/>
            </a:pPr>
            <a:r>
              <a:rPr lang="en-GB" sz="2500" b="1" dirty="0">
                <a:solidFill>
                  <a:schemeClr val="tx1"/>
                </a:solidFill>
              </a:rPr>
              <a:t>Arise, Arise,  G  r  e  a   t  </a:t>
            </a:r>
            <a:r>
              <a:rPr lang="en-GB" sz="2500" b="1" dirty="0" err="1">
                <a:solidFill>
                  <a:schemeClr val="tx1"/>
                </a:solidFill>
              </a:rPr>
              <a:t>Uniuyo</a:t>
            </a:r>
            <a:endParaRPr lang="en-GB" sz="2500" b="1" dirty="0">
              <a:solidFill>
                <a:schemeClr val="tx1"/>
              </a:solidFill>
            </a:endParaRPr>
          </a:p>
          <a:p>
            <a:pPr>
              <a:lnSpc>
                <a:spcPct val="90000"/>
              </a:lnSpc>
              <a:spcBef>
                <a:spcPts val="0"/>
              </a:spcBef>
              <a:buNone/>
            </a:pPr>
            <a:r>
              <a:rPr lang="en-GB" sz="2500" b="1" dirty="0">
                <a:solidFill>
                  <a:schemeClr val="tx1"/>
                </a:solidFill>
              </a:rPr>
              <a:t>Arise, Arise, Arise, and shine forth... </a:t>
            </a:r>
          </a:p>
          <a:p>
            <a:pPr>
              <a:lnSpc>
                <a:spcPct val="90000"/>
              </a:lnSpc>
              <a:spcBef>
                <a:spcPts val="0"/>
              </a:spcBef>
              <a:buNone/>
            </a:pPr>
            <a:r>
              <a:rPr lang="en-GB" sz="2500" b="1" dirty="0">
                <a:solidFill>
                  <a:schemeClr val="tx1"/>
                </a:solidFill>
              </a:rPr>
              <a:t>G-r-e-a-t  UNIUYO</a:t>
            </a:r>
          </a:p>
        </p:txBody>
      </p:sp>
      <p:sp>
        <p:nvSpPr>
          <p:cNvPr id="8" name="Slide Number Placeholder 7"/>
          <p:cNvSpPr>
            <a:spLocks noGrp="1"/>
          </p:cNvSpPr>
          <p:nvPr>
            <p:ph type="sldNum" sz="quarter" idx="12"/>
          </p:nvPr>
        </p:nvSpPr>
        <p:spPr/>
        <p:txBody>
          <a:bodyPr/>
          <a:lstStyle/>
          <a:p>
            <a:fld id="{75111959-26A7-495E-A399-8CD52A6286E0}" type="slidenum">
              <a:rPr lang="en-US" smtClean="0"/>
              <a:pPr/>
              <a:t>4</a:t>
            </a:fld>
            <a:endParaRPr lang="en-US"/>
          </a:p>
        </p:txBody>
      </p:sp>
      <p:sp>
        <p:nvSpPr>
          <p:cNvPr id="6" name="Rectangle 5"/>
          <p:cNvSpPr/>
          <p:nvPr/>
        </p:nvSpPr>
        <p:spPr>
          <a:xfrm>
            <a:off x="84137" y="173656"/>
            <a:ext cx="144463" cy="6650478"/>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12699" y="101424"/>
            <a:ext cx="287337" cy="144463"/>
          </a:xfrm>
          <a:prstGeom prst="ellipse">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8"/>
          <p:cNvSpPr txBox="1"/>
          <p:nvPr/>
        </p:nvSpPr>
        <p:spPr>
          <a:xfrm>
            <a:off x="1096046" y="25942"/>
            <a:ext cx="2155779"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err="1">
                <a:ln/>
                <a:solidFill>
                  <a:srgbClr val="C00000"/>
                </a:solidFill>
                <a:latin typeface="Humnst777 Blk BT" panose="020B0803030504030204" pitchFamily="34" charset="0"/>
                <a:cs typeface="Khmer UI" panose="020B0502040204020203" pitchFamily="34" charset="0"/>
              </a:rPr>
              <a:t>UNIUYO</a:t>
            </a:r>
            <a:r>
              <a:rPr lang="en-US" b="1" dirty="0">
                <a:ln/>
                <a:solidFill>
                  <a:srgbClr val="C00000"/>
                </a:solidFill>
                <a:latin typeface="Humnst777 Blk BT" panose="020B0803030504030204" pitchFamily="34" charset="0"/>
                <a:cs typeface="Khmer UI" panose="020B0502040204020203" pitchFamily="34" charset="0"/>
              </a:rPr>
              <a:t> ANTHEM</a:t>
            </a:r>
          </a:p>
        </p:txBody>
      </p:sp>
      <p:sp>
        <p:nvSpPr>
          <p:cNvPr id="4" name="Rectangle 3"/>
          <p:cNvSpPr/>
          <p:nvPr/>
        </p:nvSpPr>
        <p:spPr>
          <a:xfrm>
            <a:off x="614315" y="4397188"/>
            <a:ext cx="2370932" cy="277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2"/>
          <p:cNvGraphicFramePr>
            <a:graphicFrameLocks noChangeAspect="1"/>
          </p:cNvGraphicFramePr>
          <p:nvPr/>
        </p:nvGraphicFramePr>
        <p:xfrm>
          <a:off x="1769882" y="1120153"/>
          <a:ext cx="808106" cy="806622"/>
        </p:xfrm>
        <a:graphic>
          <a:graphicData uri="http://schemas.openxmlformats.org/presentationml/2006/ole">
            <mc:AlternateContent xmlns:mc="http://schemas.openxmlformats.org/markup-compatibility/2006">
              <mc:Choice xmlns:v="urn:schemas-microsoft-com:vml" Requires="v">
                <p:oleObj spid="_x0000_s1025" r:id="rId4" imgW="96218" imgH="89705" progId="CorelDRAW.Graphic.12">
                  <p:embed/>
                </p:oleObj>
              </mc:Choice>
              <mc:Fallback>
                <p:oleObj r:id="rId4" imgW="96218" imgH="89705" progId="CorelDRAW.Graphic.12">
                  <p:embed/>
                  <p:pic>
                    <p:nvPicPr>
                      <p:cNvPr id="1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9882" y="1120153"/>
                        <a:ext cx="808106" cy="806622"/>
                      </a:xfrm>
                      <a:prstGeom prst="rect">
                        <a:avLst/>
                      </a:prstGeom>
                      <a:noFill/>
                    </p:spPr>
                  </p:pic>
                </p:oleObj>
              </mc:Fallback>
            </mc:AlternateContent>
          </a:graphicData>
        </a:graphic>
      </p:graphicFrame>
    </p:spTree>
    <p:extLst>
      <p:ext uri="{BB962C8B-B14F-4D97-AF65-F5344CB8AC3E}">
        <p14:creationId xmlns:p14="http://schemas.microsoft.com/office/powerpoint/2010/main" val="261286906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AC4A81-0E0F-4C06-B849-A65DD89AD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180" y="5287296"/>
            <a:ext cx="1281266" cy="1281266"/>
          </a:xfrm>
          <a:prstGeom prst="rect">
            <a:avLst/>
          </a:prstGeom>
        </p:spPr>
      </p:pic>
      <p:pic>
        <p:nvPicPr>
          <p:cNvPr id="7" name="Picture 6">
            <a:extLst>
              <a:ext uri="{FF2B5EF4-FFF2-40B4-BE49-F238E27FC236}">
                <a16:creationId xmlns:a16="http://schemas.microsoft.com/office/drawing/2014/main" id="{608D80C4-DC3B-4889-917D-3EB5F0DF8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6275" y="-324463"/>
            <a:ext cx="4607424" cy="35469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a:extLst>
              <a:ext uri="{FF2B5EF4-FFF2-40B4-BE49-F238E27FC236}">
                <a16:creationId xmlns:a16="http://schemas.microsoft.com/office/drawing/2014/main" id="{B2EDD88F-F8A8-4D04-9841-5F6629D48C34}"/>
              </a:ext>
            </a:extLst>
          </p:cNvPr>
          <p:cNvSpPr txBox="1"/>
          <p:nvPr/>
        </p:nvSpPr>
        <p:spPr>
          <a:xfrm>
            <a:off x="1858297" y="2133173"/>
            <a:ext cx="5663380" cy="4154984"/>
          </a:xfrm>
          <a:prstGeom prst="rect">
            <a:avLst/>
          </a:prstGeom>
          <a:noFill/>
        </p:spPr>
        <p:txBody>
          <a:bodyPr wrap="square">
            <a:spAutoFit/>
          </a:bodyPr>
          <a:lstStyle/>
          <a:p>
            <a:pPr algn="ctr"/>
            <a:r>
              <a:rPr lang="en-GB" sz="66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Nigeria, a sanely insane society. Who is not insane?</a:t>
            </a:r>
            <a:endParaRPr lang="en-US" sz="66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2901510"/>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97F64F-55D3-4A2B-94B8-FA21D2B356E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12874"/>
          <a:stretch/>
        </p:blipFill>
        <p:spPr>
          <a:xfrm>
            <a:off x="0" y="0"/>
            <a:ext cx="9178224" cy="6795247"/>
          </a:xfrm>
          <a:prstGeom prst="rect">
            <a:avLst/>
          </a:prstGeom>
        </p:spPr>
      </p:pic>
      <p:sp>
        <p:nvSpPr>
          <p:cNvPr id="3" name="Content Placeholder 2"/>
          <p:cNvSpPr>
            <a:spLocks noGrp="1"/>
          </p:cNvSpPr>
          <p:nvPr>
            <p:ph idx="4294967295"/>
          </p:nvPr>
        </p:nvSpPr>
        <p:spPr>
          <a:xfrm>
            <a:off x="327818" y="1112837"/>
            <a:ext cx="8488363" cy="4632325"/>
          </a:xfrm>
        </p:spPr>
        <p:txBody>
          <a:bodyPr>
            <a:normAutofit/>
          </a:bodyPr>
          <a:lstStyle/>
          <a:p>
            <a:pPr marL="341313" indent="-341313" algn="just">
              <a:buFont typeface="Wingdings" panose="05000000000000000000" pitchFamily="2" charset="2"/>
              <a:buChar char="§"/>
            </a:pPr>
            <a:r>
              <a:rPr lang="en-US" sz="2925" dirty="0">
                <a:latin typeface="Tahoma" panose="020B0604030504040204" pitchFamily="34" charset="0"/>
                <a:ea typeface="Tahoma" panose="020B0604030504040204" pitchFamily="34" charset="0"/>
                <a:cs typeface="Tahoma" panose="020B0604030504040204" pitchFamily="34" charset="0"/>
              </a:rPr>
              <a:t>There is no doubt that our behaviours have portrayed us as  insane. </a:t>
            </a:r>
          </a:p>
          <a:p>
            <a:pPr marL="341313" indent="-341313" algn="just">
              <a:buFont typeface="Wingdings" panose="05000000000000000000" pitchFamily="2" charset="2"/>
              <a:buChar char="§"/>
            </a:pPr>
            <a:endParaRPr lang="en-US" sz="2925" dirty="0"/>
          </a:p>
          <a:p>
            <a:pPr marL="341313" indent="-341313" algn="just">
              <a:buFont typeface="Wingdings" panose="05000000000000000000" pitchFamily="2" charset="2"/>
              <a:buChar char="§"/>
            </a:pPr>
            <a:r>
              <a:rPr lang="en-US" sz="2925" dirty="0"/>
              <a:t>Insanity is synonymous with abnormal behaviours, and no one is immune. </a:t>
            </a:r>
          </a:p>
          <a:p>
            <a:pPr marL="341313" indent="-341313" algn="just">
              <a:buFont typeface="Wingdings" panose="05000000000000000000" pitchFamily="2" charset="2"/>
              <a:buChar char="§"/>
            </a:pPr>
            <a:endParaRPr lang="en-US" sz="2925" dirty="0"/>
          </a:p>
          <a:p>
            <a:pPr marL="341313" indent="-341313" algn="just">
              <a:buFont typeface="Wingdings" panose="05000000000000000000" pitchFamily="2" charset="2"/>
              <a:buChar char="§"/>
            </a:pPr>
            <a:r>
              <a:rPr lang="en-US" sz="2925" dirty="0"/>
              <a:t>A British writer and a politician, Thomas Macaulay (1800-1859) once said and I quote,</a:t>
            </a:r>
            <a:r>
              <a:rPr lang="en-US" sz="2925" b="1" dirty="0"/>
              <a:t> </a:t>
            </a:r>
          </a:p>
          <a:p>
            <a:pPr marL="341313" indent="-341313" algn="just">
              <a:buFont typeface="Wingdings" panose="05000000000000000000" pitchFamily="2" charset="2"/>
              <a:buChar char="§"/>
            </a:pPr>
            <a:endParaRPr lang="en-US" sz="2925" b="1" dirty="0"/>
          </a:p>
        </p:txBody>
      </p:sp>
      <p:sp>
        <p:nvSpPr>
          <p:cNvPr id="2" name="TextBox 1">
            <a:extLst>
              <a:ext uri="{FF2B5EF4-FFF2-40B4-BE49-F238E27FC236}">
                <a16:creationId xmlns:a16="http://schemas.microsoft.com/office/drawing/2014/main" id="{2FE629F8-1BF2-4879-AA95-48AED9CA8D7E}"/>
              </a:ext>
            </a:extLst>
          </p:cNvPr>
          <p:cNvSpPr txBox="1"/>
          <p:nvPr/>
        </p:nvSpPr>
        <p:spPr>
          <a:xfrm>
            <a:off x="-53788" y="198563"/>
            <a:ext cx="457200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a:t>
            </a:r>
          </a:p>
        </p:txBody>
      </p:sp>
      <p:sp>
        <p:nvSpPr>
          <p:cNvPr id="5" name="TextBox 4">
            <a:extLst>
              <a:ext uri="{FF2B5EF4-FFF2-40B4-BE49-F238E27FC236}">
                <a16:creationId xmlns:a16="http://schemas.microsoft.com/office/drawing/2014/main" id="{04050AB1-5E13-403F-AA88-D33AD29C2A84}"/>
              </a:ext>
            </a:extLst>
          </p:cNvPr>
          <p:cNvSpPr txBox="1"/>
          <p:nvPr/>
        </p:nvSpPr>
        <p:spPr>
          <a:xfrm>
            <a:off x="1694330" y="5142309"/>
            <a:ext cx="6230471" cy="1384995"/>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en-US" sz="2800" b="1" i="1" dirty="0"/>
              <a:t>‘’the measure of a man’s character is what he would do, if he knew he would never be found out’’. </a:t>
            </a:r>
            <a:endParaRPr lang="en-US" sz="2800" i="1" dirty="0"/>
          </a:p>
        </p:txBody>
      </p:sp>
    </p:spTree>
    <p:extLst>
      <p:ext uri="{BB962C8B-B14F-4D97-AF65-F5344CB8AC3E}">
        <p14:creationId xmlns:p14="http://schemas.microsoft.com/office/powerpoint/2010/main" val="3526249740"/>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5F07E-919D-4E2C-8422-6B3B5A6EAB2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r="1801" b="10211"/>
          <a:stretch/>
        </p:blipFill>
        <p:spPr>
          <a:xfrm>
            <a:off x="0" y="-1"/>
            <a:ext cx="9144000" cy="6858001"/>
          </a:xfrm>
          <a:prstGeom prst="rect">
            <a:avLst/>
          </a:prstGeom>
        </p:spPr>
      </p:pic>
      <p:sp>
        <p:nvSpPr>
          <p:cNvPr id="3" name="TextBox 2">
            <a:extLst>
              <a:ext uri="{FF2B5EF4-FFF2-40B4-BE49-F238E27FC236}">
                <a16:creationId xmlns:a16="http://schemas.microsoft.com/office/drawing/2014/main" id="{93BA66B7-15B3-4B4E-B860-994430E81126}"/>
              </a:ext>
            </a:extLst>
          </p:cNvPr>
          <p:cNvSpPr txBox="1"/>
          <p:nvPr/>
        </p:nvSpPr>
        <p:spPr>
          <a:xfrm>
            <a:off x="313764" y="797510"/>
            <a:ext cx="8256495" cy="5262979"/>
          </a:xfrm>
          <a:prstGeom prst="rect">
            <a:avLst/>
          </a:prstGeom>
          <a:solidFill>
            <a:schemeClr val="bg1"/>
          </a:solidFill>
        </p:spPr>
        <p:txBody>
          <a:bodyPr wrap="square">
            <a:spAutoFit/>
          </a:bodyPr>
          <a:lstStyle/>
          <a:p>
            <a:pPr marL="466725" indent="-412750" algn="just">
              <a:buSzPct val="88000"/>
              <a:buFont typeface="Wingdings" panose="05000000000000000000" pitchFamily="2" charset="2"/>
              <a:buChar char="q"/>
            </a:pPr>
            <a:r>
              <a:rPr lang="en-US" sz="2800" dirty="0"/>
              <a:t>The question is, what we all do in our own little or private corners, do they characterize us as sane people? </a:t>
            </a:r>
          </a:p>
          <a:p>
            <a:pPr marL="466725" indent="-412750" algn="just">
              <a:buSzPct val="88000"/>
              <a:buFont typeface="Wingdings" panose="05000000000000000000" pitchFamily="2" charset="2"/>
              <a:buChar char="q"/>
            </a:pPr>
            <a:endParaRPr lang="en-US" sz="2800" dirty="0"/>
          </a:p>
          <a:p>
            <a:pPr marL="466725" indent="-412750" algn="just">
              <a:buSzPct val="88000"/>
              <a:buFont typeface="Wingdings" panose="05000000000000000000" pitchFamily="2" charset="2"/>
              <a:buChar char="q"/>
            </a:pPr>
            <a:r>
              <a:rPr lang="en-US" sz="2800" dirty="0"/>
              <a:t>In what way have they helped to make our country better? </a:t>
            </a:r>
          </a:p>
          <a:p>
            <a:pPr marL="466725" indent="-412750" algn="just">
              <a:buSzPct val="88000"/>
              <a:buFont typeface="Wingdings" panose="05000000000000000000" pitchFamily="2" charset="2"/>
              <a:buChar char="q"/>
            </a:pPr>
            <a:endParaRPr lang="en-US" sz="2800" dirty="0"/>
          </a:p>
          <a:p>
            <a:pPr marL="466725" indent="-412750" algn="just">
              <a:buSzPct val="88000"/>
              <a:buFont typeface="Wingdings" panose="05000000000000000000" pitchFamily="2" charset="2"/>
              <a:buChar char="q"/>
            </a:pPr>
            <a:r>
              <a:rPr lang="en-US" sz="2800" dirty="0"/>
              <a:t>We parade and subscribe to </a:t>
            </a:r>
            <a:r>
              <a:rPr lang="en-US" sz="2800" dirty="0" err="1"/>
              <a:t>behaviours</a:t>
            </a:r>
            <a:r>
              <a:rPr lang="en-US" sz="2800" dirty="0"/>
              <a:t> devoid of integrity, values and moral standards without knowing we are insane. </a:t>
            </a:r>
          </a:p>
          <a:p>
            <a:pPr marL="466725" indent="-412750" algn="just">
              <a:buSzPct val="88000"/>
              <a:buFont typeface="Wingdings" panose="05000000000000000000" pitchFamily="2" charset="2"/>
              <a:buChar char="q"/>
            </a:pPr>
            <a:endParaRPr lang="en-US" sz="2800" dirty="0"/>
          </a:p>
          <a:p>
            <a:pPr marL="466725" indent="-412750" algn="just">
              <a:buSzPct val="88000"/>
              <a:buFont typeface="Wingdings" panose="05000000000000000000" pitchFamily="2" charset="2"/>
              <a:buChar char="q"/>
            </a:pPr>
            <a:r>
              <a:rPr lang="en-US" sz="2800" dirty="0"/>
              <a:t>We are the problems to ourselves.</a:t>
            </a:r>
          </a:p>
        </p:txBody>
      </p:sp>
      <p:sp>
        <p:nvSpPr>
          <p:cNvPr id="5" name="TextBox 4">
            <a:extLst>
              <a:ext uri="{FF2B5EF4-FFF2-40B4-BE49-F238E27FC236}">
                <a16:creationId xmlns:a16="http://schemas.microsoft.com/office/drawing/2014/main" id="{0E528C7A-279B-4989-96B8-11F9E798899D}"/>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 </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0735967"/>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E29DD6-F39C-4D63-900C-C3D6481D215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r="1801" b="10211"/>
          <a:stretch/>
        </p:blipFill>
        <p:spPr>
          <a:xfrm>
            <a:off x="0" y="-1"/>
            <a:ext cx="9144000" cy="6858001"/>
          </a:xfrm>
          <a:prstGeom prst="rect">
            <a:avLst/>
          </a:prstGeom>
        </p:spPr>
      </p:pic>
      <p:sp>
        <p:nvSpPr>
          <p:cNvPr id="3" name="Content Placeholder 2"/>
          <p:cNvSpPr>
            <a:spLocks noGrp="1"/>
          </p:cNvSpPr>
          <p:nvPr>
            <p:ph idx="4294967295"/>
          </p:nvPr>
        </p:nvSpPr>
        <p:spPr>
          <a:xfrm>
            <a:off x="152400" y="952500"/>
            <a:ext cx="8510588" cy="5905500"/>
          </a:xfrm>
          <a:solidFill>
            <a:schemeClr val="bg1"/>
          </a:solidFill>
        </p:spPr>
        <p:txBody>
          <a:bodyPr>
            <a:noAutofit/>
          </a:bodyPr>
          <a:lstStyle/>
          <a:p>
            <a:pPr marL="466725" indent="-466725" algn="just">
              <a:buFont typeface="Wingdings" panose="05000000000000000000"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Sometimes, we are quick to condemn </a:t>
            </a:r>
            <a:r>
              <a:rPr lang="en-GB" sz="2400" dirty="0">
                <a:latin typeface="Tahoma" panose="020B0604030504040204" pitchFamily="34" charset="0"/>
                <a:ea typeface="Tahoma" panose="020B0604030504040204" pitchFamily="34" charset="0"/>
                <a:cs typeface="Tahoma" panose="020B0604030504040204" pitchFamily="34" charset="0"/>
              </a:rPr>
              <a:t> armed robbers, bandits or kidnappers, but some  of </a:t>
            </a:r>
            <a:r>
              <a:rPr lang="en-US" sz="2400" dirty="0">
                <a:latin typeface="Tahoma" panose="020B0604030504040204" pitchFamily="34" charset="0"/>
                <a:ea typeface="Tahoma" panose="020B0604030504040204" pitchFamily="34" charset="0"/>
                <a:cs typeface="Tahoma" panose="020B0604030504040204" pitchFamily="34" charset="0"/>
              </a:rPr>
              <a:t>u</a:t>
            </a:r>
            <a:r>
              <a:rPr lang="en-GB" sz="2400" dirty="0">
                <a:latin typeface="Tahoma" panose="020B0604030504040204" pitchFamily="34" charset="0"/>
                <a:ea typeface="Tahoma" panose="020B0604030504040204" pitchFamily="34" charset="0"/>
                <a:cs typeface="Tahoma" panose="020B0604030504040204" pitchFamily="34" charset="0"/>
              </a:rPr>
              <a:t>s</a:t>
            </a:r>
            <a:r>
              <a:rPr lang="en-US" sz="2400" dirty="0">
                <a:latin typeface="Tahoma" panose="020B0604030504040204" pitchFamily="34" charset="0"/>
                <a:ea typeface="Tahoma" panose="020B0604030504040204" pitchFamily="34" charset="0"/>
                <a:cs typeface="Tahoma" panose="020B0604030504040204" pitchFamily="34" charset="0"/>
              </a:rPr>
              <a:t> engage in behaviours that characterize insanity and  are more heinous</a:t>
            </a:r>
            <a:r>
              <a:rPr lang="en-GB" sz="2400" dirty="0">
                <a:latin typeface="Tahoma" panose="020B0604030504040204" pitchFamily="34" charset="0"/>
                <a:ea typeface="Tahoma" panose="020B0604030504040204" pitchFamily="34" charset="0"/>
                <a:cs typeface="Tahoma" panose="020B0604030504040204" pitchFamily="34" charset="0"/>
              </a:rPr>
              <a:t> than these crimes</a:t>
            </a:r>
            <a:r>
              <a:rPr lang="en-US" sz="2400" dirty="0">
                <a:latin typeface="Tahoma" panose="020B0604030504040204" pitchFamily="34" charset="0"/>
                <a:ea typeface="Tahoma" panose="020B0604030504040204" pitchFamily="34" charset="0"/>
                <a:cs typeface="Tahoma" panose="020B0604030504040204" pitchFamily="34" charset="0"/>
              </a:rPr>
              <a:t>. </a:t>
            </a:r>
          </a:p>
          <a:p>
            <a:pPr marL="466725" indent="-466725" algn="just">
              <a:buFont typeface="Wingdings" panose="05000000000000000000" pitchFamily="2" charset="2"/>
              <a:buChar char="q"/>
            </a:pPr>
            <a:endParaRPr lang="en-US" sz="2400" dirty="0">
              <a:latin typeface="Tahoma" panose="020B0604030504040204" pitchFamily="34" charset="0"/>
              <a:ea typeface="Tahoma" panose="020B0604030504040204" pitchFamily="34" charset="0"/>
              <a:cs typeface="Tahoma" panose="020B0604030504040204" pitchFamily="34" charset="0"/>
            </a:endParaRPr>
          </a:p>
          <a:p>
            <a:pPr marL="466725" indent="-466725" algn="just">
              <a:buFont typeface="Wingdings" panose="05000000000000000000"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The demand for bribe, adultery, prostitution, forgery, lying, sex for appointments, promotions or marks, are all insanity behaviours. </a:t>
            </a:r>
          </a:p>
          <a:p>
            <a:pPr marL="466725" indent="-466725" algn="just">
              <a:buFont typeface="Wingdings" panose="05000000000000000000" pitchFamily="2" charset="2"/>
              <a:buChar char="q"/>
            </a:pPr>
            <a:endParaRPr lang="en-US" sz="2400" dirty="0">
              <a:latin typeface="Tahoma" panose="020B0604030504040204" pitchFamily="34" charset="0"/>
              <a:ea typeface="Tahoma" panose="020B0604030504040204" pitchFamily="34" charset="0"/>
              <a:cs typeface="Tahoma" panose="020B0604030504040204" pitchFamily="34" charset="0"/>
            </a:endParaRPr>
          </a:p>
          <a:p>
            <a:pPr marL="466725" indent="-466725" algn="just">
              <a:buFont typeface="Wingdings" panose="05000000000000000000"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They are no lesser crimes than banditry, kidnapping, stealing or armed robbery. </a:t>
            </a:r>
          </a:p>
          <a:p>
            <a:pPr marL="466725" indent="-466725" algn="just">
              <a:buFont typeface="Wingdings" panose="05000000000000000000" pitchFamily="2" charset="2"/>
              <a:buChar char="q"/>
            </a:pPr>
            <a:endParaRPr lang="en-US" sz="2400" dirty="0">
              <a:latin typeface="Tahoma" panose="020B0604030504040204" pitchFamily="34" charset="0"/>
              <a:ea typeface="Tahoma" panose="020B0604030504040204" pitchFamily="34" charset="0"/>
              <a:cs typeface="Tahoma" panose="020B0604030504040204" pitchFamily="34" charset="0"/>
            </a:endParaRPr>
          </a:p>
          <a:p>
            <a:pPr marL="466725" indent="-466725" algn="just">
              <a:buFont typeface="Wingdings" panose="05000000000000000000"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They are not culturally-acceptable behaviours in any society.</a:t>
            </a:r>
            <a:r>
              <a:rPr lang="en-GB" sz="2400" dirty="0">
                <a:latin typeface="Tahoma" panose="020B0604030504040204" pitchFamily="34" charset="0"/>
                <a:ea typeface="Tahoma" panose="020B0604030504040204" pitchFamily="34" charset="0"/>
                <a:cs typeface="Tahoma" panose="020B0604030504040204" pitchFamily="34" charset="0"/>
              </a:rPr>
              <a:t> The </a:t>
            </a:r>
            <a:r>
              <a:rPr lang="en-US" sz="2400" dirty="0">
                <a:latin typeface="Tahoma" panose="020B0604030504040204" pitchFamily="34" charset="0"/>
                <a:ea typeface="Tahoma" panose="020B0604030504040204" pitchFamily="34" charset="0"/>
                <a:cs typeface="Tahoma" panose="020B0604030504040204" pitchFamily="34" charset="0"/>
              </a:rPr>
              <a:t>primary reward for  </a:t>
            </a:r>
            <a:r>
              <a:rPr lang="en-GB" sz="2400" dirty="0">
                <a:latin typeface="Tahoma" panose="020B0604030504040204" pitchFamily="34" charset="0"/>
                <a:ea typeface="Tahoma" panose="020B0604030504040204" pitchFamily="34" charset="0"/>
                <a:cs typeface="Tahoma" panose="020B0604030504040204" pitchFamily="34" charset="0"/>
              </a:rPr>
              <a:t>these </a:t>
            </a:r>
            <a:r>
              <a:rPr lang="en-US" sz="2400" dirty="0">
                <a:latin typeface="Tahoma" panose="020B0604030504040204" pitchFamily="34" charset="0"/>
                <a:ea typeface="Tahoma" panose="020B0604030504040204" pitchFamily="34" charset="0"/>
                <a:cs typeface="Tahoma" panose="020B0604030504040204" pitchFamily="34" charset="0"/>
              </a:rPr>
              <a:t>behaviours is the same, and that is feeling pleasure. </a:t>
            </a:r>
          </a:p>
        </p:txBody>
      </p:sp>
      <p:sp>
        <p:nvSpPr>
          <p:cNvPr id="5" name="TextBox 4">
            <a:extLst>
              <a:ext uri="{FF2B5EF4-FFF2-40B4-BE49-F238E27FC236}">
                <a16:creationId xmlns:a16="http://schemas.microsoft.com/office/drawing/2014/main" id="{EC2379CE-8817-431B-B0F3-06FF594A6F5F}"/>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 </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16384464"/>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840C56-2A29-4BFB-BBF9-5C9D70DE165B}"/>
              </a:ext>
            </a:extLst>
          </p:cNvPr>
          <p:cNvSpPr txBox="1"/>
          <p:nvPr/>
        </p:nvSpPr>
        <p:spPr>
          <a:xfrm>
            <a:off x="266700" y="1065937"/>
            <a:ext cx="8343900" cy="5262979"/>
          </a:xfrm>
          <a:prstGeom prst="rect">
            <a:avLst/>
          </a:prstGeom>
          <a:noFill/>
        </p:spPr>
        <p:txBody>
          <a:bodyPr wrap="square">
            <a:spAutoFit/>
          </a:bodyPr>
          <a:lstStyle/>
          <a:p>
            <a:pPr marL="466725" indent="-466725" algn="just">
              <a:buFont typeface="Wingdings" panose="05000000000000000000"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We feel pleasure by showcasing greed and corruption as normal </a:t>
            </a:r>
            <a:r>
              <a:rPr lang="en-US" sz="2400" dirty="0" err="1">
                <a:latin typeface="Tahoma" panose="020B0604030504040204" pitchFamily="34" charset="0"/>
                <a:ea typeface="Tahoma" panose="020B0604030504040204" pitchFamily="34" charset="0"/>
                <a:cs typeface="Tahoma" panose="020B0604030504040204" pitchFamily="34" charset="0"/>
              </a:rPr>
              <a:t>behaviours</a:t>
            </a:r>
            <a:r>
              <a:rPr lang="en-US" sz="2400" dirty="0">
                <a:latin typeface="Tahoma" panose="020B0604030504040204" pitchFamily="34" charset="0"/>
                <a:ea typeface="Tahoma" panose="020B0604030504040204" pitchFamily="34" charset="0"/>
                <a:cs typeface="Tahoma" panose="020B0604030504040204" pitchFamily="34" charset="0"/>
              </a:rPr>
              <a:t>. We feel pleasure by bragging and displaying ill-gotten wealth as product of our sweats and achievements. These are nothing, but insanity.</a:t>
            </a:r>
          </a:p>
          <a:p>
            <a:pPr marL="466725" indent="-466725" algn="just">
              <a:buFont typeface="Wingdings" panose="05000000000000000000" pitchFamily="2" charset="2"/>
              <a:buChar char="q"/>
            </a:pPr>
            <a:endParaRPr lang="en-US" sz="2400" dirty="0">
              <a:latin typeface="Tahoma" panose="020B0604030504040204" pitchFamily="34" charset="0"/>
              <a:ea typeface="Tahoma" panose="020B0604030504040204" pitchFamily="34" charset="0"/>
              <a:cs typeface="Tahoma" panose="020B0604030504040204" pitchFamily="34" charset="0"/>
            </a:endParaRPr>
          </a:p>
          <a:p>
            <a:pPr marL="520700" indent="-520700" algn="just">
              <a:buFont typeface="Wingdings" panose="05000000000000000000"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At times, we swear we do not kill, but the number of lives </a:t>
            </a:r>
            <a:r>
              <a:rPr lang="en-GB" sz="2400" dirty="0">
                <a:latin typeface="Tahoma" panose="020B0604030504040204" pitchFamily="34" charset="0"/>
                <a:ea typeface="Tahoma" panose="020B0604030504040204" pitchFamily="34" charset="0"/>
                <a:cs typeface="Tahoma" panose="020B0604030504040204" pitchFamily="34" charset="0"/>
              </a:rPr>
              <a:t>lost from failed or abandoned contracts or projects, including roads, substandard services or goods, fake or expired drugs</a:t>
            </a:r>
            <a:r>
              <a:rPr lang="en-US" sz="2400" dirty="0">
                <a:latin typeface="Tahoma" panose="020B0604030504040204" pitchFamily="34" charset="0"/>
                <a:ea typeface="Tahoma" panose="020B0604030504040204" pitchFamily="34" charset="0"/>
                <a:cs typeface="Tahoma" panose="020B0604030504040204" pitchFamily="34" charset="0"/>
              </a:rPr>
              <a:t>,</a:t>
            </a:r>
            <a:r>
              <a:rPr lang="en-GB" sz="2400" dirty="0">
                <a:latin typeface="Tahoma" panose="020B0604030504040204" pitchFamily="34" charset="0"/>
                <a:ea typeface="Tahoma" panose="020B0604030504040204" pitchFamily="34" charset="0"/>
                <a:cs typeface="Tahoma" panose="020B0604030504040204" pitchFamily="34" charset="0"/>
              </a:rPr>
              <a:t> are more than the ones lost from armed robbery, kidnapping or banditry. </a:t>
            </a:r>
          </a:p>
          <a:p>
            <a:pPr marL="520700" indent="-520700" algn="just">
              <a:buFont typeface="Wingdings" panose="05000000000000000000" pitchFamily="2" charset="2"/>
              <a:buChar char="q"/>
            </a:pPr>
            <a:endParaRPr lang="en-GB" sz="2400" dirty="0">
              <a:latin typeface="Tahoma" panose="020B0604030504040204" pitchFamily="34" charset="0"/>
              <a:ea typeface="Tahoma" panose="020B0604030504040204" pitchFamily="34" charset="0"/>
              <a:cs typeface="Tahoma" panose="020B0604030504040204" pitchFamily="34" charset="0"/>
            </a:endParaRPr>
          </a:p>
          <a:p>
            <a:pPr marL="520700" indent="-520700" algn="just">
              <a:buFont typeface="Wingdings" panose="05000000000000000000" pitchFamily="2" charset="2"/>
              <a:buChar char="q"/>
            </a:pPr>
            <a:r>
              <a:rPr lang="en-GB" sz="2400" dirty="0">
                <a:latin typeface="Tahoma" panose="020B0604030504040204" pitchFamily="34" charset="0"/>
                <a:ea typeface="Tahoma" panose="020B0604030504040204" pitchFamily="34" charset="0"/>
                <a:cs typeface="Tahoma" panose="020B0604030504040204" pitchFamily="34" charset="0"/>
              </a:rPr>
              <a:t>Mr. Chairman, sir, we all wish we could have a better country. We </a:t>
            </a:r>
            <a:r>
              <a:rPr lang="en-US" sz="2400" dirty="0">
                <a:latin typeface="Tahoma" panose="020B0604030504040204" pitchFamily="34" charset="0"/>
                <a:ea typeface="Tahoma" panose="020B0604030504040204" pitchFamily="34" charset="0"/>
                <a:cs typeface="Tahoma" panose="020B0604030504040204" pitchFamily="34" charset="0"/>
              </a:rPr>
              <a:t>keep shouting</a:t>
            </a:r>
            <a:r>
              <a:rPr lang="en-GB" sz="2400" dirty="0">
                <a:latin typeface="Tahoma" panose="020B0604030504040204" pitchFamily="34" charset="0"/>
                <a:ea typeface="Tahoma" panose="020B0604030504040204" pitchFamily="34" charset="0"/>
                <a:cs typeface="Tahoma" panose="020B0604030504040204" pitchFamily="34" charset="0"/>
              </a:rPr>
              <a:t> and </a:t>
            </a:r>
            <a:r>
              <a:rPr lang="en-US" sz="2400" dirty="0">
                <a:latin typeface="Tahoma" panose="020B0604030504040204" pitchFamily="34" charset="0"/>
                <a:ea typeface="Tahoma" panose="020B0604030504040204" pitchFamily="34" charset="0"/>
                <a:cs typeface="Tahoma" panose="020B0604030504040204" pitchFamily="34" charset="0"/>
              </a:rPr>
              <a:t>condemning corruption at every forum in Nigeria</a:t>
            </a:r>
            <a:r>
              <a:rPr lang="en-GB" sz="24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but no one, including even</a:t>
            </a:r>
          </a:p>
        </p:txBody>
      </p:sp>
      <p:sp>
        <p:nvSpPr>
          <p:cNvPr id="6" name="TextBox 5">
            <a:extLst>
              <a:ext uri="{FF2B5EF4-FFF2-40B4-BE49-F238E27FC236}">
                <a16:creationId xmlns:a16="http://schemas.microsoft.com/office/drawing/2014/main" id="{091CC23D-2FB6-4ABE-9C12-D617655BA54C}"/>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 </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032214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708CE9-8689-41FB-BD70-084B7EA7BA6A}"/>
              </a:ext>
            </a:extLst>
          </p:cNvPr>
          <p:cNvPicPr>
            <a:picLocks noChangeAspect="1"/>
          </p:cNvPicPr>
          <p:nvPr/>
        </p:nvPicPr>
        <p:blipFill>
          <a:blip r:embed="rId2"/>
          <a:stretch>
            <a:fillRect/>
          </a:stretch>
        </p:blipFill>
        <p:spPr>
          <a:xfrm>
            <a:off x="0" y="0"/>
            <a:ext cx="9208524" cy="6858000"/>
          </a:xfrm>
          <a:prstGeom prst="rect">
            <a:avLst/>
          </a:prstGeom>
        </p:spPr>
      </p:pic>
      <p:sp>
        <p:nvSpPr>
          <p:cNvPr id="3" name="Content Placeholder 2"/>
          <p:cNvSpPr>
            <a:spLocks noGrp="1"/>
          </p:cNvSpPr>
          <p:nvPr>
            <p:ph idx="4294967295"/>
          </p:nvPr>
        </p:nvSpPr>
        <p:spPr>
          <a:xfrm>
            <a:off x="352425" y="876300"/>
            <a:ext cx="8439150" cy="5829300"/>
          </a:xfrm>
          <a:solidFill>
            <a:schemeClr val="bg1"/>
          </a:solidFill>
        </p:spPr>
        <p:txBody>
          <a:bodyPr>
            <a:normAutofit/>
          </a:bodyPr>
          <a:lstStyle/>
          <a:p>
            <a:pPr marL="520700" indent="-520700" algn="just">
              <a:buFont typeface="Wingdings" panose="05000000000000000000" pitchFamily="2" charset="2"/>
              <a:buChar char="q"/>
            </a:pPr>
            <a:r>
              <a:rPr lang="en-US" sz="2500" dirty="0">
                <a:latin typeface="Tahoma" panose="020B0604030504040204" pitchFamily="34" charset="0"/>
                <a:ea typeface="Tahoma" panose="020B0604030504040204" pitchFamily="34" charset="0"/>
                <a:cs typeface="Tahoma" panose="020B0604030504040204" pitchFamily="34" charset="0"/>
              </a:rPr>
              <a:t>our religious leaders reject the proceeds that come from </a:t>
            </a:r>
            <a:r>
              <a:rPr lang="en-GB" sz="2500" dirty="0">
                <a:latin typeface="Tahoma" panose="020B0604030504040204" pitchFamily="34" charset="0"/>
                <a:ea typeface="Tahoma" panose="020B0604030504040204" pitchFamily="34" charset="0"/>
                <a:cs typeface="Tahoma" panose="020B0604030504040204" pitchFamily="34" charset="0"/>
              </a:rPr>
              <a:t>it.  </a:t>
            </a:r>
          </a:p>
          <a:p>
            <a:pPr marL="520700" indent="-520700" algn="just">
              <a:buFont typeface="Wingdings" panose="05000000000000000000" pitchFamily="2" charset="2"/>
              <a:buChar char="q"/>
            </a:pPr>
            <a:endParaRPr lang="en-GB" sz="2500" dirty="0">
              <a:latin typeface="Tahoma" panose="020B0604030504040204" pitchFamily="34" charset="0"/>
              <a:ea typeface="Tahoma" panose="020B0604030504040204" pitchFamily="34" charset="0"/>
              <a:cs typeface="Tahoma" panose="020B0604030504040204" pitchFamily="34" charset="0"/>
            </a:endParaRPr>
          </a:p>
          <a:p>
            <a:pPr marL="520700" indent="-520700" algn="just">
              <a:buFont typeface="Wingdings" panose="05000000000000000000" pitchFamily="2" charset="2"/>
              <a:buChar char="q"/>
            </a:pPr>
            <a:r>
              <a:rPr lang="en-GB" sz="2500" dirty="0">
                <a:latin typeface="Tahoma" panose="020B0604030504040204" pitchFamily="34" charset="0"/>
                <a:ea typeface="Tahoma" panose="020B0604030504040204" pitchFamily="34" charset="0"/>
                <a:cs typeface="Tahoma" panose="020B0604030504040204" pitchFamily="34" charset="0"/>
              </a:rPr>
              <a:t>How many of us live on our legitimate income?  Where do we get the extra money from, to augment our ostentatious lifestyle?</a:t>
            </a:r>
            <a:r>
              <a:rPr lang="en-US" sz="2500" dirty="0">
                <a:latin typeface="Tahoma" panose="020B0604030504040204" pitchFamily="34" charset="0"/>
                <a:ea typeface="Tahoma" panose="020B0604030504040204" pitchFamily="34" charset="0"/>
                <a:cs typeface="Tahoma" panose="020B0604030504040204" pitchFamily="34" charset="0"/>
              </a:rPr>
              <a:t> </a:t>
            </a:r>
          </a:p>
          <a:p>
            <a:pPr marL="520700" indent="-520700" algn="just">
              <a:buFont typeface="Wingdings" panose="05000000000000000000" pitchFamily="2" charset="2"/>
              <a:buChar char="q"/>
            </a:pPr>
            <a:endParaRPr lang="en-US" sz="2500" dirty="0">
              <a:latin typeface="Tahoma" panose="020B0604030504040204" pitchFamily="34" charset="0"/>
              <a:ea typeface="Tahoma" panose="020B0604030504040204" pitchFamily="34" charset="0"/>
              <a:cs typeface="Tahoma" panose="020B0604030504040204" pitchFamily="34" charset="0"/>
            </a:endParaRPr>
          </a:p>
          <a:p>
            <a:pPr marL="520700" indent="-520700" algn="just">
              <a:buFont typeface="Wingdings" panose="05000000000000000000" pitchFamily="2" charset="2"/>
              <a:buChar char="q"/>
            </a:pPr>
            <a:r>
              <a:rPr lang="en-US" sz="2500" dirty="0">
                <a:latin typeface="Tahoma" panose="020B0604030504040204" pitchFamily="34" charset="0"/>
                <a:ea typeface="Tahoma" panose="020B0604030504040204" pitchFamily="34" charset="0"/>
                <a:cs typeface="Tahoma" panose="020B0604030504040204" pitchFamily="34" charset="0"/>
              </a:rPr>
              <a:t>Insanity in us is the reason </a:t>
            </a:r>
            <a:r>
              <a:rPr lang="en-GB" sz="2500" dirty="0">
                <a:latin typeface="Tahoma" panose="020B0604030504040204" pitchFamily="34" charset="0"/>
                <a:ea typeface="Tahoma" panose="020B0604030504040204" pitchFamily="34" charset="0"/>
                <a:cs typeface="Tahoma" panose="020B0604030504040204" pitchFamily="34" charset="0"/>
              </a:rPr>
              <a:t>merit and hard work are no more criteria for appointments and promotions in Nigeria. </a:t>
            </a:r>
          </a:p>
          <a:p>
            <a:pPr marL="520700" indent="-520700" algn="just">
              <a:buFont typeface="Wingdings" panose="05000000000000000000" pitchFamily="2" charset="2"/>
              <a:buChar char="q"/>
            </a:pPr>
            <a:endParaRPr lang="en-GB" sz="2500" dirty="0">
              <a:latin typeface="Tahoma" panose="020B0604030504040204" pitchFamily="34" charset="0"/>
              <a:ea typeface="Tahoma" panose="020B0604030504040204" pitchFamily="34" charset="0"/>
              <a:cs typeface="Tahoma" panose="020B0604030504040204" pitchFamily="34" charset="0"/>
            </a:endParaRPr>
          </a:p>
          <a:p>
            <a:pPr marL="520700" indent="-520700" algn="just">
              <a:buFont typeface="Wingdings" panose="05000000000000000000" pitchFamily="2" charset="2"/>
              <a:buChar char="q"/>
            </a:pPr>
            <a:r>
              <a:rPr lang="en-GB" sz="2500" dirty="0">
                <a:latin typeface="Tahoma" panose="020B0604030504040204" pitchFamily="34" charset="0"/>
                <a:ea typeface="Tahoma" panose="020B0604030504040204" pitchFamily="34" charset="0"/>
                <a:cs typeface="Tahoma" panose="020B0604030504040204" pitchFamily="34" charset="0"/>
              </a:rPr>
              <a:t>Insanity in us is the reason titles and honours, even in places of worship are exclusively reserved for men and women of unexplainable sources of wealth or income.</a:t>
            </a:r>
            <a:endParaRPr lang="en-US" sz="25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838EB81B-B5DB-4FB3-8125-A0B1AE9D2F5C}"/>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 </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569441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90550" y="971550"/>
            <a:ext cx="7962900" cy="5391150"/>
          </a:xfrm>
        </p:spPr>
        <p:txBody>
          <a:bodyPr>
            <a:normAutofit fontScale="92500"/>
          </a:bodyPr>
          <a:lstStyle/>
          <a:p>
            <a:pPr marL="571500" indent="-571500" algn="just">
              <a:buSzPct val="88000"/>
              <a:buFont typeface="Wingdings" panose="05000000000000000000" pitchFamily="2" charset="2"/>
              <a:buChar char="q"/>
            </a:pPr>
            <a:r>
              <a:rPr lang="en-US" sz="2700" dirty="0"/>
              <a:t>Mr. Chairman, sir, Nigeria is ranked among countries with a high corruption perception index (CPI). </a:t>
            </a:r>
          </a:p>
          <a:p>
            <a:pPr marL="571500" indent="-571500" algn="just">
              <a:buSzPct val="88000"/>
              <a:buFont typeface="Wingdings" panose="05000000000000000000" pitchFamily="2" charset="2"/>
              <a:buChar char="q"/>
            </a:pPr>
            <a:endParaRPr lang="en-US" sz="2700" dirty="0"/>
          </a:p>
          <a:p>
            <a:pPr marL="571500" indent="-571500" algn="just">
              <a:buSzPct val="88000"/>
              <a:buFont typeface="Wingdings" panose="05000000000000000000" pitchFamily="2" charset="2"/>
              <a:buChar char="q"/>
            </a:pPr>
            <a:r>
              <a:rPr lang="en-US" sz="2700" dirty="0"/>
              <a:t>This is determined by the levels of public sector corruption as defined by expert assessments and opinion surveys. </a:t>
            </a:r>
          </a:p>
          <a:p>
            <a:pPr marL="571500" indent="-571500" algn="just">
              <a:buSzPct val="88000"/>
              <a:buFont typeface="Wingdings" panose="05000000000000000000" pitchFamily="2" charset="2"/>
              <a:buChar char="q"/>
            </a:pPr>
            <a:endParaRPr lang="en-US" sz="2700" dirty="0"/>
          </a:p>
          <a:p>
            <a:pPr marL="571500" indent="-571500" algn="just">
              <a:buSzPct val="88000"/>
              <a:buFont typeface="Wingdings" panose="05000000000000000000" pitchFamily="2" charset="2"/>
              <a:buChar char="q"/>
            </a:pPr>
            <a:r>
              <a:rPr lang="en-US" sz="2700" dirty="0"/>
              <a:t>Although, the index is ascribed to countries, but it is the human beings that abuse the entrusted power for their personal and private gains. </a:t>
            </a:r>
          </a:p>
          <a:p>
            <a:pPr marL="571500" indent="-571500" algn="just">
              <a:buSzPct val="88000"/>
              <a:buFont typeface="Wingdings" panose="05000000000000000000" pitchFamily="2" charset="2"/>
              <a:buChar char="q"/>
            </a:pPr>
            <a:endParaRPr lang="en-US" sz="2700" dirty="0"/>
          </a:p>
          <a:p>
            <a:pPr marL="571500" indent="-571500" algn="just">
              <a:buSzPct val="88000"/>
              <a:buFont typeface="Wingdings" panose="05000000000000000000" pitchFamily="2" charset="2"/>
              <a:buChar char="q"/>
            </a:pPr>
            <a:r>
              <a:rPr lang="en-US" sz="2700" dirty="0"/>
              <a:t>Therefore, it is always wrong to project any country as being corrupt. </a:t>
            </a:r>
          </a:p>
        </p:txBody>
      </p:sp>
      <p:sp>
        <p:nvSpPr>
          <p:cNvPr id="4" name="TextBox 3">
            <a:extLst>
              <a:ext uri="{FF2B5EF4-FFF2-40B4-BE49-F238E27FC236}">
                <a16:creationId xmlns:a16="http://schemas.microsoft.com/office/drawing/2014/main" id="{C0628DF3-BA06-47C1-B8E4-99E600D36F34}"/>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 </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5321838"/>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1FD27D-0BD1-408F-892D-2D50B934571E}"/>
              </a:ext>
            </a:extLst>
          </p:cNvPr>
          <p:cNvSpPr txBox="1"/>
          <p:nvPr/>
        </p:nvSpPr>
        <p:spPr>
          <a:xfrm>
            <a:off x="381000" y="876300"/>
            <a:ext cx="8382000" cy="5743111"/>
          </a:xfrm>
          <a:prstGeom prst="rect">
            <a:avLst/>
          </a:prstGeom>
          <a:noFill/>
        </p:spPr>
        <p:txBody>
          <a:bodyPr wrap="square">
            <a:spAutoFit/>
          </a:bodyPr>
          <a:lstStyle/>
          <a:p>
            <a:pPr marL="285750" indent="-285750">
              <a:lnSpc>
                <a:spcPct val="90000"/>
              </a:lnSpc>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Nigeria is not corrupt, but the citizens are. Maybe it is now time to rephrase this concept as the ‘corruption perception index of the citizens’. </a:t>
            </a:r>
          </a:p>
          <a:p>
            <a:pPr marL="285750" indent="-285750">
              <a:lnSpc>
                <a:spcPct val="90000"/>
              </a:lnSpc>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90000"/>
              </a:lnSpc>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Greed and corruption are the reasons Nigeria has not been witnessing growth and development. </a:t>
            </a:r>
          </a:p>
          <a:p>
            <a:pPr marL="285750" indent="-285750">
              <a:lnSpc>
                <a:spcPct val="90000"/>
              </a:lnSpc>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90000"/>
              </a:lnSpc>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W</a:t>
            </a:r>
            <a:r>
              <a:rPr lang="en-GB" sz="2400" dirty="0">
                <a:latin typeface="Tahoma" panose="020B0604030504040204" pitchFamily="34" charset="0"/>
                <a:ea typeface="Tahoma" panose="020B0604030504040204" pitchFamily="34" charset="0"/>
                <a:cs typeface="Tahoma" panose="020B0604030504040204" pitchFamily="34" charset="0"/>
              </a:rPr>
              <a:t>e budget and </a:t>
            </a:r>
            <a:r>
              <a:rPr lang="en-US" sz="2400" dirty="0">
                <a:latin typeface="Tahoma" panose="020B0604030504040204" pitchFamily="34" charset="0"/>
                <a:ea typeface="Tahoma" panose="020B0604030504040204" pitchFamily="34" charset="0"/>
                <a:cs typeface="Tahoma" panose="020B0604030504040204" pitchFamily="34" charset="0"/>
              </a:rPr>
              <a:t>earmark so much yearly for </a:t>
            </a:r>
            <a:r>
              <a:rPr lang="en-GB" sz="2400" dirty="0">
                <a:latin typeface="Tahoma" panose="020B0604030504040204" pitchFamily="34" charset="0"/>
                <a:ea typeface="Tahoma" panose="020B0604030504040204" pitchFamily="34" charset="0"/>
                <a:cs typeface="Tahoma" panose="020B0604030504040204" pitchFamily="34" charset="0"/>
              </a:rPr>
              <a:t>basic necessities of life,</a:t>
            </a:r>
            <a:r>
              <a:rPr lang="en-US" sz="2400" dirty="0">
                <a:latin typeface="Tahoma" panose="020B0604030504040204" pitchFamily="34" charset="0"/>
                <a:ea typeface="Tahoma" panose="020B0604030504040204" pitchFamily="34" charset="0"/>
                <a:cs typeface="Tahoma" panose="020B0604030504040204" pitchFamily="34" charset="0"/>
              </a:rPr>
              <a:t> yet </a:t>
            </a:r>
            <a:r>
              <a:rPr lang="en-GB" sz="2400" dirty="0">
                <a:latin typeface="Tahoma" panose="020B0604030504040204" pitchFamily="34" charset="0"/>
                <a:ea typeface="Tahoma" panose="020B0604030504040204" pitchFamily="34" charset="0"/>
                <a:cs typeface="Tahoma" panose="020B0604030504040204" pitchFamily="34" charset="0"/>
              </a:rPr>
              <a:t>our roads are dead-trapped, </a:t>
            </a:r>
            <a:r>
              <a:rPr lang="en-US" sz="2400" dirty="0">
                <a:latin typeface="Tahoma" panose="020B0604030504040204" pitchFamily="34" charset="0"/>
                <a:ea typeface="Tahoma" panose="020B0604030504040204" pitchFamily="34" charset="0"/>
                <a:cs typeface="Tahoma" panose="020B0604030504040204" pitchFamily="34" charset="0"/>
              </a:rPr>
              <a:t>no electricity, medical equipment</a:t>
            </a:r>
            <a:r>
              <a:rPr lang="en-GB" sz="2400" dirty="0">
                <a:latin typeface="Tahoma" panose="020B0604030504040204" pitchFamily="34" charset="0"/>
                <a:ea typeface="Tahoma" panose="020B0604030504040204" pitchFamily="34" charset="0"/>
                <a:cs typeface="Tahoma" panose="020B0604030504040204" pitchFamily="34" charset="0"/>
              </a:rPr>
              <a:t> or </a:t>
            </a:r>
            <a:r>
              <a:rPr lang="en-US" sz="2400" dirty="0">
                <a:latin typeface="Tahoma" panose="020B0604030504040204" pitchFamily="34" charset="0"/>
                <a:ea typeface="Tahoma" panose="020B0604030504040204" pitchFamily="34" charset="0"/>
                <a:cs typeface="Tahoma" panose="020B0604030504040204" pitchFamily="34" charset="0"/>
              </a:rPr>
              <a:t>essential drugs </a:t>
            </a:r>
            <a:r>
              <a:rPr lang="en-GB" sz="2400" dirty="0">
                <a:latin typeface="Tahoma" panose="020B0604030504040204" pitchFamily="34" charset="0"/>
                <a:ea typeface="Tahoma" panose="020B0604030504040204" pitchFamily="34" charset="0"/>
                <a:cs typeface="Tahoma" panose="020B0604030504040204" pitchFamily="34" charset="0"/>
              </a:rPr>
              <a:t>in our clinics and hospitals,</a:t>
            </a:r>
            <a:r>
              <a:rPr lang="en-US" sz="2400" dirty="0">
                <a:latin typeface="Tahoma" panose="020B0604030504040204" pitchFamily="34" charset="0"/>
                <a:ea typeface="Tahoma" panose="020B0604030504040204" pitchFamily="34" charset="0"/>
                <a:cs typeface="Tahoma" panose="020B0604030504040204" pitchFamily="34" charset="0"/>
              </a:rPr>
              <a:t>  majority of  Universities in Nigeria cannot be  rated, compared  and ranked among the best in the world. We are all clad in greed and corruption. </a:t>
            </a:r>
          </a:p>
          <a:p>
            <a:pPr marL="285750" indent="-285750">
              <a:lnSpc>
                <a:spcPct val="90000"/>
              </a:lnSpc>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90000"/>
              </a:lnSpc>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a:t>
            </a:r>
            <a:r>
              <a:rPr lang="en-GB" sz="2400" dirty="0">
                <a:latin typeface="Tahoma" panose="020B0604030504040204" pitchFamily="34" charset="0"/>
                <a:ea typeface="Tahoma" panose="020B0604030504040204" pitchFamily="34" charset="0"/>
                <a:cs typeface="Tahoma" panose="020B0604030504040204" pitchFamily="34" charset="0"/>
              </a:rPr>
              <a:t>here is no establishment or organization in Nigeria that is free from corruption. </a:t>
            </a:r>
            <a:r>
              <a:rPr lang="en-US" sz="2400" dirty="0">
                <a:latin typeface="Tahoma" panose="020B0604030504040204" pitchFamily="34" charset="0"/>
                <a:ea typeface="Tahoma" panose="020B0604030504040204" pitchFamily="34" charset="0"/>
                <a:cs typeface="Tahoma" panose="020B0604030504040204" pitchFamily="34" charset="0"/>
              </a:rPr>
              <a:t>Most government institutions engage in functions outside their statutory mandate. </a:t>
            </a:r>
          </a:p>
        </p:txBody>
      </p:sp>
      <p:sp>
        <p:nvSpPr>
          <p:cNvPr id="4" name="TextBox 3">
            <a:extLst>
              <a:ext uri="{FF2B5EF4-FFF2-40B4-BE49-F238E27FC236}">
                <a16:creationId xmlns:a16="http://schemas.microsoft.com/office/drawing/2014/main" id="{958D8769-6FE7-4417-A97C-693303230340}"/>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 </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967064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075FFC-450C-4334-8307-A08EEB55C098}"/>
              </a:ext>
            </a:extLst>
          </p:cNvPr>
          <p:cNvSpPr/>
          <p:nvPr/>
        </p:nvSpPr>
        <p:spPr>
          <a:xfrm>
            <a:off x="1" y="3981450"/>
            <a:ext cx="9144000" cy="2876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93E5E8-2019-43FC-AD94-CFC942E2806E}"/>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 </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2112C030-3F20-4BDE-A3C8-B05D2AD05608}"/>
              </a:ext>
            </a:extLst>
          </p:cNvPr>
          <p:cNvSpPr txBox="1">
            <a:spLocks/>
          </p:cNvSpPr>
          <p:nvPr/>
        </p:nvSpPr>
        <p:spPr>
          <a:xfrm>
            <a:off x="356393" y="1141412"/>
            <a:ext cx="8431213" cy="54308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n-GB" dirty="0">
                <a:latin typeface="Tahoma" panose="020B0604030504040204" pitchFamily="34" charset="0"/>
                <a:ea typeface="Tahoma" panose="020B0604030504040204" pitchFamily="34" charset="0"/>
                <a:cs typeface="Tahoma" panose="020B0604030504040204" pitchFamily="34" charset="0"/>
              </a:rPr>
              <a:t>More than 90% of the revenue-generating agencies in Nigeria are corrupt. About 99.9% of monies generated from these agencies go into</a:t>
            </a:r>
            <a:r>
              <a:rPr lang="en-US" dirty="0">
                <a:latin typeface="Tahoma" panose="020B0604030504040204" pitchFamily="34" charset="0"/>
                <a:ea typeface="Tahoma" panose="020B0604030504040204" pitchFamily="34" charset="0"/>
                <a:cs typeface="Tahoma" panose="020B0604030504040204" pitchFamily="34" charset="0"/>
              </a:rPr>
              <a:t> the</a:t>
            </a:r>
            <a:r>
              <a:rPr lang="en-GB" dirty="0">
                <a:latin typeface="Tahoma" panose="020B0604030504040204" pitchFamily="34" charset="0"/>
                <a:ea typeface="Tahoma" panose="020B0604030504040204" pitchFamily="34" charset="0"/>
                <a:cs typeface="Tahoma" panose="020B0604030504040204" pitchFamily="34" charset="0"/>
              </a:rPr>
              <a:t> private pockets. </a:t>
            </a:r>
          </a:p>
          <a:p>
            <a:pPr algn="just">
              <a:buFont typeface="Wingdings" panose="05000000000000000000" pitchFamily="2" charset="2"/>
              <a:buChar char="§"/>
            </a:pPr>
            <a:endParaRPr lang="en-GB" sz="1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dirty="0">
                <a:latin typeface="Tahoma" panose="020B0604030504040204" pitchFamily="34" charset="0"/>
                <a:ea typeface="Tahoma" panose="020B0604030504040204" pitchFamily="34" charset="0"/>
                <a:cs typeface="Tahoma" panose="020B0604030504040204" pitchFamily="34" charset="0"/>
              </a:rPr>
              <a:t>The signs of insanity are all over our lives. Therefore, it</a:t>
            </a:r>
            <a:r>
              <a:rPr lang="en-US" dirty="0">
                <a:latin typeface="Tahoma" panose="020B0604030504040204" pitchFamily="34" charset="0"/>
                <a:ea typeface="Tahoma" panose="020B0604030504040204" pitchFamily="34" charset="0"/>
                <a:cs typeface="Tahoma" panose="020B0604030504040204" pitchFamily="34" charset="0"/>
              </a:rPr>
              <a:t> does not require an expert to profile us</a:t>
            </a:r>
            <a:r>
              <a:rPr lang="en-GB" dirty="0">
                <a:latin typeface="Tahoma" panose="020B0604030504040204" pitchFamily="34" charset="0"/>
                <a:ea typeface="Tahoma" panose="020B0604030504040204" pitchFamily="34" charset="0"/>
                <a:cs typeface="Tahoma" panose="020B0604030504040204" pitchFamily="34" charset="0"/>
              </a:rPr>
              <a:t>. The insanity in us manifest in various ways, and we expect Nigeria to be a paradise on earth. This would never happen.</a:t>
            </a:r>
          </a:p>
          <a:p>
            <a:pPr algn="just">
              <a:buFont typeface="Wingdings" panose="05000000000000000000" pitchFamily="2" charset="2"/>
              <a:buChar char="§"/>
            </a:pPr>
            <a:endParaRPr lang="en-GB" sz="1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dirty="0">
                <a:latin typeface="Tahoma" panose="020B0604030504040204" pitchFamily="34" charset="0"/>
                <a:ea typeface="Tahoma" panose="020B0604030504040204" pitchFamily="34" charset="0"/>
                <a:cs typeface="Tahoma" panose="020B0604030504040204" pitchFamily="34" charset="0"/>
              </a:rPr>
              <a:t>We are the architects of our doom and suffering. How could we not suffer in a country, where the citizens are the ones collecting</a:t>
            </a:r>
            <a:r>
              <a:rPr lang="en-US" dirty="0">
                <a:latin typeface="Tahoma" panose="020B0604030504040204" pitchFamily="34" charset="0"/>
                <a:ea typeface="Tahoma" panose="020B0604030504040204" pitchFamily="34" charset="0"/>
                <a:cs typeface="Tahoma" panose="020B0604030504040204" pitchFamily="34" charset="0"/>
              </a:rPr>
              <a:t> all the contracts meant for the development and growth of the country through dubious means, inflate the cost, receive the money and run away without executing the </a:t>
            </a:r>
            <a:r>
              <a:rPr lang="en-GB" dirty="0">
                <a:latin typeface="Tahoma" panose="020B0604030504040204" pitchFamily="34" charset="0"/>
                <a:ea typeface="Tahoma" panose="020B0604030504040204" pitchFamily="34" charset="0"/>
                <a:cs typeface="Tahoma" panose="020B0604030504040204" pitchFamily="34" charset="0"/>
              </a:rPr>
              <a:t>jobs.</a:t>
            </a:r>
            <a:endParaRPr lang="en-US"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9542490"/>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5F0512-CA6B-4B50-9803-49B74B15EC28}"/>
              </a:ext>
            </a:extLst>
          </p:cNvPr>
          <p:cNvPicPr>
            <a:picLocks noChangeAspect="1"/>
          </p:cNvPicPr>
          <p:nvPr/>
        </p:nvPicPr>
        <p:blipFill>
          <a:blip r:embed="rId2">
            <a:duotone>
              <a:schemeClr val="accent2">
                <a:shade val="45000"/>
                <a:satMod val="135000"/>
              </a:schemeClr>
              <a:prstClr val="white"/>
            </a:duotone>
          </a:blip>
          <a:stretch>
            <a:fillRect/>
          </a:stretch>
        </p:blipFill>
        <p:spPr>
          <a:xfrm>
            <a:off x="0" y="0"/>
            <a:ext cx="9134272" cy="6858000"/>
          </a:xfrm>
          <a:prstGeom prst="rect">
            <a:avLst/>
          </a:prstGeom>
        </p:spPr>
      </p:pic>
      <p:sp>
        <p:nvSpPr>
          <p:cNvPr id="3" name="Content Placeholder 2"/>
          <p:cNvSpPr>
            <a:spLocks noGrp="1"/>
          </p:cNvSpPr>
          <p:nvPr>
            <p:ph idx="4294967295"/>
          </p:nvPr>
        </p:nvSpPr>
        <p:spPr>
          <a:xfrm>
            <a:off x="440531" y="1112837"/>
            <a:ext cx="8262938" cy="5154613"/>
          </a:xfrm>
          <a:solidFill>
            <a:schemeClr val="bg1"/>
          </a:solidFill>
        </p:spPr>
        <p:txBody>
          <a:bodyPr>
            <a:noAutofit/>
          </a:bodyPr>
          <a:lstStyle/>
          <a:p>
            <a:pPr algn="just">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corruption in Nigeria is so endemic and pervasive that even our educational institutions, which are supposed to be the bed rock for character moulding and modelling have been rendered useless. Parents are even the ones bribing for their children’s admissions, promotions, results, and certificates.</a:t>
            </a:r>
          </a:p>
          <a:p>
            <a:pPr algn="just">
              <a:spcBef>
                <a:spcPts val="0"/>
              </a:spcBef>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Despite  the increasing  cases of fake and forged certificates being brandied by ‘out-of-school men and women’</a:t>
            </a:r>
            <a:r>
              <a:rPr lang="en-US" sz="2400" dirty="0">
                <a:latin typeface="Tahoma" panose="020B0604030504040204" pitchFamily="34" charset="0"/>
                <a:ea typeface="Tahoma" panose="020B0604030504040204" pitchFamily="34" charset="0"/>
                <a:cs typeface="Tahoma" panose="020B0604030504040204" pitchFamily="34" charset="0"/>
              </a:rPr>
              <a:t>,</a:t>
            </a:r>
            <a:r>
              <a:rPr lang="en-GB" sz="2400" dirty="0">
                <a:latin typeface="Tahoma" panose="020B0604030504040204" pitchFamily="34" charset="0"/>
                <a:ea typeface="Tahoma" panose="020B0604030504040204" pitchFamily="34" charset="0"/>
                <a:cs typeface="Tahoma" panose="020B0604030504040204" pitchFamily="34" charset="0"/>
              </a:rPr>
              <a:t> no school authority in Nigeria has ever been bold or willing to come out and denounce these evil men and women. </a:t>
            </a:r>
          </a:p>
          <a:p>
            <a:pPr algn="just">
              <a:spcBef>
                <a:spcPts val="0"/>
              </a:spcBef>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N</a:t>
            </a:r>
            <a:r>
              <a:rPr lang="en-GB" sz="2400" dirty="0">
                <a:latin typeface="Tahoma" panose="020B0604030504040204" pitchFamily="34" charset="0"/>
                <a:ea typeface="Tahoma" panose="020B0604030504040204" pitchFamily="34" charset="0"/>
                <a:cs typeface="Tahoma" panose="020B0604030504040204" pitchFamily="34" charset="0"/>
              </a:rPr>
              <a:t>o court either, has ever sentenced or jailed any of the culprits, for purposes of  sanitizing the system. </a:t>
            </a:r>
            <a:r>
              <a:rPr lang="en-GB" sz="2400" i="1" dirty="0">
                <a:latin typeface="Tahoma" panose="020B0604030504040204" pitchFamily="34" charset="0"/>
                <a:ea typeface="Tahoma" panose="020B0604030504040204" pitchFamily="34" charset="0"/>
                <a:cs typeface="Tahoma" panose="020B0604030504040204" pitchFamily="34" charset="0"/>
              </a:rPr>
              <a:t> </a:t>
            </a:r>
            <a:endParaRPr lang="en-US" sz="2400" dirty="0"/>
          </a:p>
        </p:txBody>
      </p:sp>
      <p:sp>
        <p:nvSpPr>
          <p:cNvPr id="4" name="TextBox 3">
            <a:extLst>
              <a:ext uri="{FF2B5EF4-FFF2-40B4-BE49-F238E27FC236}">
                <a16:creationId xmlns:a16="http://schemas.microsoft.com/office/drawing/2014/main" id="{23E026B4-3F95-479E-B6DC-4AE2D7B1F32B}"/>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 </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375637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1A9F5D3-20BC-4427-8F6E-CDA5FCF0632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 y="29107"/>
            <a:ext cx="9219813" cy="6810964"/>
          </a:xfrm>
          <a:prstGeom prst="rect">
            <a:avLst/>
          </a:prstGeom>
        </p:spPr>
      </p:pic>
      <p:sp>
        <p:nvSpPr>
          <p:cNvPr id="13" name="TextBox 12">
            <a:extLst>
              <a:ext uri="{FF2B5EF4-FFF2-40B4-BE49-F238E27FC236}">
                <a16:creationId xmlns:a16="http://schemas.microsoft.com/office/drawing/2014/main" id="{8F703DEB-C02F-4E4A-96C2-50A8EB2697F1}"/>
              </a:ext>
            </a:extLst>
          </p:cNvPr>
          <p:cNvSpPr txBox="1"/>
          <p:nvPr/>
        </p:nvSpPr>
        <p:spPr>
          <a:xfrm>
            <a:off x="1333279" y="3338165"/>
            <a:ext cx="6527409" cy="3154710"/>
          </a:xfrm>
          <a:prstGeom prst="rect">
            <a:avLst/>
          </a:prstGeom>
          <a:noFill/>
        </p:spPr>
        <p:txBody>
          <a:bodyPr wrap="square" rtlCol="0">
            <a:spAutoFit/>
          </a:bodyPr>
          <a:lstStyle/>
          <a:p>
            <a:pPr algn="ctr"/>
            <a:r>
              <a:rPr lang="en-US" sz="19900" dirty="0">
                <a:solidFill>
                  <a:schemeClr val="bg1">
                    <a:lumMod val="95000"/>
                  </a:schemeClr>
                </a:solidFill>
                <a:latin typeface="&amp;Championship" pitchFamily="2" charset="0"/>
              </a:rPr>
              <a:t>Prayers</a:t>
            </a:r>
          </a:p>
        </p:txBody>
      </p:sp>
      <p:sp>
        <p:nvSpPr>
          <p:cNvPr id="4" name="Slide Number Placeholder 3"/>
          <p:cNvSpPr>
            <a:spLocks noGrp="1"/>
          </p:cNvSpPr>
          <p:nvPr>
            <p:ph type="sldNum" sz="quarter" idx="12"/>
          </p:nvPr>
        </p:nvSpPr>
        <p:spPr>
          <a:xfrm>
            <a:off x="7086600" y="6492875"/>
            <a:ext cx="2057400" cy="365125"/>
          </a:xfrm>
        </p:spPr>
        <p:txBody>
          <a:bodyPr/>
          <a:lstStyle/>
          <a:p>
            <a:fld id="{75111959-26A7-495E-A399-8CD52A6286E0}" type="slidenum">
              <a:rPr lang="en-US" smtClean="0"/>
              <a:pPr/>
              <a:t>5</a:t>
            </a:fld>
            <a:endParaRPr lang="en-US" dirty="0"/>
          </a:p>
        </p:txBody>
      </p:sp>
      <p:sp>
        <p:nvSpPr>
          <p:cNvPr id="7" name="TextBox 6">
            <a:extLst>
              <a:ext uri="{FF2B5EF4-FFF2-40B4-BE49-F238E27FC236}">
                <a16:creationId xmlns:a16="http://schemas.microsoft.com/office/drawing/2014/main" id="{0B1201C3-81A7-4FA3-B44E-AFCF96B5D120}"/>
              </a:ext>
            </a:extLst>
          </p:cNvPr>
          <p:cNvSpPr txBox="1"/>
          <p:nvPr/>
        </p:nvSpPr>
        <p:spPr>
          <a:xfrm>
            <a:off x="2833499" y="1685598"/>
            <a:ext cx="3526970" cy="70788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dirty="0">
                <a:solidFill>
                  <a:schemeClr val="bg1"/>
                </a:solidFill>
                <a:latin typeface="Arial Rounded MT Bold" panose="020F0704030504030204" pitchFamily="34" charset="0"/>
              </a:rPr>
              <a:t>INAUGURAL LECTURE </a:t>
            </a:r>
          </a:p>
          <a:p>
            <a:pPr algn="ctr"/>
            <a:r>
              <a:rPr lang="en-US" sz="1200" dirty="0">
                <a:solidFill>
                  <a:schemeClr val="bg1"/>
                </a:solidFill>
                <a:latin typeface="Arial Rounded MT Bold" panose="020F0704030504030204" pitchFamily="34" charset="0"/>
              </a:rPr>
              <a:t>OF THE</a:t>
            </a:r>
            <a:r>
              <a:rPr lang="en-US" sz="2000" dirty="0">
                <a:solidFill>
                  <a:schemeClr val="bg1"/>
                </a:solidFill>
                <a:latin typeface="Arial Rounded MT Bold" panose="020F0704030504030204" pitchFamily="34" charset="0"/>
              </a:rPr>
              <a:t> UNIVERSITY OF UYO</a:t>
            </a:r>
          </a:p>
        </p:txBody>
      </p:sp>
      <p:sp>
        <p:nvSpPr>
          <p:cNvPr id="14" name="TextBox 13">
            <a:extLst>
              <a:ext uri="{FF2B5EF4-FFF2-40B4-BE49-F238E27FC236}">
                <a16:creationId xmlns:a16="http://schemas.microsoft.com/office/drawing/2014/main" id="{45D5B339-2607-49C4-B32A-495039952B28}"/>
              </a:ext>
            </a:extLst>
          </p:cNvPr>
          <p:cNvSpPr txBox="1"/>
          <p:nvPr/>
        </p:nvSpPr>
        <p:spPr>
          <a:xfrm>
            <a:off x="1587891" y="2796957"/>
            <a:ext cx="6527409" cy="1862048"/>
          </a:xfrm>
          <a:prstGeom prst="rect">
            <a:avLst/>
          </a:prstGeom>
          <a:noFill/>
        </p:spPr>
        <p:txBody>
          <a:bodyPr wrap="square" rtlCol="0">
            <a:spAutoFit/>
          </a:bodyPr>
          <a:lstStyle/>
          <a:p>
            <a:pPr algn="ctr"/>
            <a:r>
              <a:rPr lang="en-US" sz="11500" dirty="0">
                <a:solidFill>
                  <a:srgbClr val="FFFF00"/>
                </a:solidFill>
                <a:latin typeface="&amp;Championship" pitchFamily="2" charset="0"/>
              </a:rPr>
              <a:t>Opening</a:t>
            </a:r>
          </a:p>
        </p:txBody>
      </p:sp>
      <p:pic>
        <p:nvPicPr>
          <p:cNvPr id="8" name="Picture 7">
            <a:extLst>
              <a:ext uri="{FF2B5EF4-FFF2-40B4-BE49-F238E27FC236}">
                <a16:creationId xmlns:a16="http://schemas.microsoft.com/office/drawing/2014/main" id="{515CF233-0D32-474F-B8A2-53E0EBCBB94E}"/>
              </a:ext>
            </a:extLst>
          </p:cNvPr>
          <p:cNvPicPr>
            <a:picLocks noChangeAspect="1"/>
          </p:cNvPicPr>
          <p:nvPr/>
        </p:nvPicPr>
        <p:blipFill rotWithShape="1">
          <a:blip r:embed="rId3">
            <a:extLst>
              <a:ext uri="{28A0092B-C50C-407E-A947-70E740481C1C}">
                <a14:useLocalDpi xmlns:a14="http://schemas.microsoft.com/office/drawing/2010/main" val="0"/>
              </a:ext>
            </a:extLst>
          </a:blip>
          <a:srcRect l="5952" t="27974" r="37357" b="37449"/>
          <a:stretch/>
        </p:blipFill>
        <p:spPr>
          <a:xfrm>
            <a:off x="3621742" y="159809"/>
            <a:ext cx="2061882" cy="130476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581962574"/>
      </p:ext>
    </p:extLst>
  </p:cSld>
  <p:clrMapOvr>
    <a:masterClrMapping/>
  </p:clrMapOvr>
  <mc:AlternateContent xmlns:mc="http://schemas.openxmlformats.org/markup-compatibility/2006" xmlns:p14="http://schemas.microsoft.com/office/powerpoint/2010/main">
    <mc:Choice Requires="p14">
      <p:transition spd="slow" p14:dur="3750">
        <p14:shre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FC752-F1DF-47C5-9A90-AC38D8B9F4AF}"/>
              </a:ext>
            </a:extLst>
          </p:cNvPr>
          <p:cNvPicPr>
            <a:picLocks noChangeAspect="1"/>
          </p:cNvPicPr>
          <p:nvPr/>
        </p:nvPicPr>
        <p:blipFill rotWithShape="1">
          <a:blip r:embed="rId2">
            <a:duotone>
              <a:schemeClr val="accent2">
                <a:shade val="45000"/>
                <a:satMod val="135000"/>
              </a:schemeClr>
              <a:prstClr val="white"/>
            </a:duotone>
          </a:blip>
          <a:srcRect l="-1597" t="14435" r="1597" b="10251"/>
          <a:stretch/>
        </p:blipFill>
        <p:spPr>
          <a:xfrm>
            <a:off x="-133350" y="-68264"/>
            <a:ext cx="9277350" cy="6926263"/>
          </a:xfrm>
          <a:prstGeom prst="rect">
            <a:avLst/>
          </a:prstGeom>
        </p:spPr>
      </p:pic>
      <p:sp>
        <p:nvSpPr>
          <p:cNvPr id="2" name="Rectangle 1">
            <a:extLst>
              <a:ext uri="{FF2B5EF4-FFF2-40B4-BE49-F238E27FC236}">
                <a16:creationId xmlns:a16="http://schemas.microsoft.com/office/drawing/2014/main" id="{884BF296-C753-4504-AAA0-F3CF9A1D3CAA}"/>
              </a:ext>
            </a:extLst>
          </p:cNvPr>
          <p:cNvSpPr/>
          <p:nvPr/>
        </p:nvSpPr>
        <p:spPr>
          <a:xfrm>
            <a:off x="0" y="2305050"/>
            <a:ext cx="9144000" cy="23431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361950" y="1112837"/>
            <a:ext cx="8382000" cy="5307013"/>
          </a:xfrm>
          <a:solidFill>
            <a:schemeClr val="bg1"/>
          </a:solidFill>
        </p:spPr>
        <p:txBody>
          <a:bodyPr>
            <a:noAutofit/>
          </a:bodyPr>
          <a:lstStyle/>
          <a:p>
            <a:pPr algn="just">
              <a:spcBef>
                <a:spcPts val="0"/>
              </a:spcBef>
              <a:buFont typeface="Wingdings" panose="05000000000000000000" pitchFamily="2" charset="2"/>
              <a:buChar char="§"/>
            </a:pPr>
            <a:r>
              <a:rPr lang="en-GB" sz="2600" i="1" dirty="0">
                <a:latin typeface="Tahoma" panose="020B0604030504040204" pitchFamily="34" charset="0"/>
                <a:ea typeface="Tahoma" panose="020B0604030504040204" pitchFamily="34" charset="0"/>
                <a:cs typeface="Tahoma" panose="020B0604030504040204" pitchFamily="34" charset="0"/>
              </a:rPr>
              <a:t>Whereas, these are things every institution in civilized societies would do to protect its image and reputation.</a:t>
            </a:r>
            <a:r>
              <a:rPr lang="en-GB" sz="2600" dirty="0">
                <a:latin typeface="Tahoma" panose="020B0604030504040204" pitchFamily="34" charset="0"/>
                <a:ea typeface="Tahoma" panose="020B0604030504040204" pitchFamily="34" charset="0"/>
                <a:cs typeface="Tahoma" panose="020B0604030504040204" pitchFamily="34" charset="0"/>
              </a:rPr>
              <a:t> Insanity in us is the reason  crimes are rampant in Nigeria.</a:t>
            </a:r>
            <a:r>
              <a:rPr lang="en-GB" sz="2600" b="1" dirty="0">
                <a:latin typeface="Tahoma" panose="020B0604030504040204" pitchFamily="34" charset="0"/>
                <a:ea typeface="Tahoma" panose="020B0604030504040204" pitchFamily="34" charset="0"/>
                <a:cs typeface="Tahoma" panose="020B0604030504040204" pitchFamily="34" charset="0"/>
              </a:rPr>
              <a:t> </a:t>
            </a:r>
          </a:p>
          <a:p>
            <a:pPr algn="just">
              <a:spcBef>
                <a:spcPts val="0"/>
              </a:spcBef>
              <a:buFont typeface="Wingdings" panose="05000000000000000000" pitchFamily="2" charset="2"/>
              <a:buChar char="§"/>
            </a:pPr>
            <a:endParaRPr lang="en-GB" sz="1600" b="1" dirty="0">
              <a:latin typeface="Tahoma" panose="020B0604030504040204" pitchFamily="34" charset="0"/>
              <a:ea typeface="Tahoma" panose="020B0604030504040204" pitchFamily="34" charset="0"/>
              <a:cs typeface="Tahoma" panose="020B0604030504040204" pitchFamily="34" charset="0"/>
            </a:endParaRPr>
          </a:p>
          <a:p>
            <a:pPr algn="just">
              <a:spcBef>
                <a:spcPts val="0"/>
              </a:spcBef>
              <a:buFont typeface="Wingdings" panose="05000000000000000000" pitchFamily="2" charset="2"/>
              <a:buChar char="§"/>
            </a:pPr>
            <a:r>
              <a:rPr lang="en-GB" sz="2600" dirty="0">
                <a:latin typeface="Tahoma" panose="020B0604030504040204" pitchFamily="34" charset="0"/>
                <a:ea typeface="Tahoma" panose="020B0604030504040204" pitchFamily="34" charset="0"/>
                <a:cs typeface="Tahoma" panose="020B0604030504040204" pitchFamily="34" charset="0"/>
              </a:rPr>
              <a:t>Mr. Chairman, sir, do you know that most of the </a:t>
            </a:r>
            <a:r>
              <a:rPr lang="en-US" sz="2600" dirty="0">
                <a:latin typeface="Tahoma" panose="020B0604030504040204" pitchFamily="34" charset="0"/>
                <a:ea typeface="Tahoma" panose="020B0604030504040204" pitchFamily="34" charset="0"/>
                <a:cs typeface="Tahoma" panose="020B0604030504040204" pitchFamily="34" charset="0"/>
              </a:rPr>
              <a:t>monies looted or stolen </a:t>
            </a:r>
            <a:r>
              <a:rPr lang="en-GB" sz="2600" dirty="0">
                <a:latin typeface="Tahoma" panose="020B0604030504040204" pitchFamily="34" charset="0"/>
                <a:ea typeface="Tahoma" panose="020B0604030504040204" pitchFamily="34" charset="0"/>
                <a:cs typeface="Tahoma" panose="020B0604030504040204" pitchFamily="34" charset="0"/>
              </a:rPr>
              <a:t>by</a:t>
            </a:r>
            <a:r>
              <a:rPr lang="en-US" sz="2600" dirty="0">
                <a:latin typeface="Tahoma" panose="020B0604030504040204" pitchFamily="34" charset="0"/>
                <a:ea typeface="Tahoma" panose="020B0604030504040204" pitchFamily="34" charset="0"/>
                <a:cs typeface="Tahoma" panose="020B0604030504040204" pitchFamily="34" charset="0"/>
              </a:rPr>
              <a:t> Nigerians and others in this country are through the banks? Do you also know that some of these stolen monies are kept in the banks?  </a:t>
            </a:r>
          </a:p>
          <a:p>
            <a:pPr algn="just">
              <a:spcBef>
                <a:spcPts val="0"/>
              </a:spcBef>
              <a:buFont typeface="Wingdings" panose="05000000000000000000" pitchFamily="2" charset="2"/>
              <a:buChar char="§"/>
            </a:pPr>
            <a:endParaRPr lang="en-US" sz="2600" dirty="0">
              <a:latin typeface="Tahoma" panose="020B0604030504040204" pitchFamily="34" charset="0"/>
              <a:ea typeface="Tahoma" panose="020B0604030504040204" pitchFamily="34" charset="0"/>
              <a:cs typeface="Tahoma" panose="020B0604030504040204" pitchFamily="34" charset="0"/>
            </a:endParaRPr>
          </a:p>
          <a:p>
            <a:pPr algn="just">
              <a:spcBef>
                <a:spcPts val="0"/>
              </a:spcBef>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Who are the people working in these banks? Nigerians! Who are those that help the looters to </a:t>
            </a:r>
            <a:r>
              <a:rPr lang="en-GB" sz="2600" dirty="0">
                <a:latin typeface="Tahoma" panose="020B0604030504040204" pitchFamily="34" charset="0"/>
                <a:ea typeface="Tahoma" panose="020B0604030504040204" pitchFamily="34" charset="0"/>
                <a:cs typeface="Tahoma" panose="020B0604030504040204" pitchFamily="34" charset="0"/>
              </a:rPr>
              <a:t>launder</a:t>
            </a:r>
            <a:r>
              <a:rPr lang="en-US" sz="2600" dirty="0">
                <a:latin typeface="Tahoma" panose="020B0604030504040204" pitchFamily="34" charset="0"/>
                <a:ea typeface="Tahoma" panose="020B0604030504040204" pitchFamily="34" charset="0"/>
                <a:cs typeface="Tahoma" panose="020B0604030504040204" pitchFamily="34" charset="0"/>
              </a:rPr>
              <a:t> the stolen money? Nigerians!</a:t>
            </a:r>
          </a:p>
        </p:txBody>
      </p:sp>
      <p:sp>
        <p:nvSpPr>
          <p:cNvPr id="4" name="TextBox 3">
            <a:extLst>
              <a:ext uri="{FF2B5EF4-FFF2-40B4-BE49-F238E27FC236}">
                <a16:creationId xmlns:a16="http://schemas.microsoft.com/office/drawing/2014/main" id="{789B94B3-E0E8-4C3B-A1F1-800E70DF4F5B}"/>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 </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39763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038B52-AE3D-4486-9EE5-0DBB864CFA6C}"/>
              </a:ext>
            </a:extLst>
          </p:cNvPr>
          <p:cNvPicPr>
            <a:picLocks noChangeAspect="1"/>
          </p:cNvPicPr>
          <p:nvPr/>
        </p:nvPicPr>
        <p:blipFill rotWithShape="1">
          <a:blip r:embed="rId2">
            <a:duotone>
              <a:schemeClr val="accent2">
                <a:shade val="45000"/>
                <a:satMod val="135000"/>
              </a:schemeClr>
              <a:prstClr val="white"/>
            </a:duotone>
          </a:blip>
          <a:srcRect r="17058" b="17721"/>
          <a:stretch/>
        </p:blipFill>
        <p:spPr>
          <a:xfrm>
            <a:off x="-1" y="47625"/>
            <a:ext cx="9144001" cy="6810375"/>
          </a:xfrm>
          <a:prstGeom prst="rect">
            <a:avLst/>
          </a:prstGeom>
        </p:spPr>
      </p:pic>
      <p:sp>
        <p:nvSpPr>
          <p:cNvPr id="3" name="Content Placeholder 2">
            <a:extLst>
              <a:ext uri="{FF2B5EF4-FFF2-40B4-BE49-F238E27FC236}">
                <a16:creationId xmlns:a16="http://schemas.microsoft.com/office/drawing/2014/main" id="{4A527071-E8F4-4D48-A2F1-ED3741A32250}"/>
              </a:ext>
            </a:extLst>
          </p:cNvPr>
          <p:cNvSpPr>
            <a:spLocks noGrp="1"/>
          </p:cNvSpPr>
          <p:nvPr>
            <p:ph idx="1"/>
          </p:nvPr>
        </p:nvSpPr>
        <p:spPr>
          <a:xfrm>
            <a:off x="514350" y="933450"/>
            <a:ext cx="8324850" cy="5338763"/>
          </a:xfrm>
          <a:solidFill>
            <a:schemeClr val="bg1"/>
          </a:solidFill>
        </p:spPr>
        <p:txBody>
          <a:bodyPr>
            <a:noAutofit/>
          </a:bodyPr>
          <a:lstStyle/>
          <a:p>
            <a:r>
              <a:rPr lang="en-GB" sz="2600" dirty="0">
                <a:latin typeface="Tahoma" panose="020B0604030504040204" pitchFamily="34" charset="0"/>
                <a:ea typeface="Tahoma" panose="020B0604030504040204" pitchFamily="34" charset="0"/>
                <a:cs typeface="Tahoma" panose="020B0604030504040204" pitchFamily="34" charset="0"/>
              </a:rPr>
              <a:t>We have agencies and institutions established purposely to fight corruption, but we are having more corruption than ever before. Looters, armed robbers, bandits, kidnappers, rapists, are no more hiding their faces </a:t>
            </a:r>
          </a:p>
          <a:p>
            <a:endParaRPr lang="en-GB" sz="2600" dirty="0">
              <a:latin typeface="Tahoma" panose="020B0604030504040204" pitchFamily="34" charset="0"/>
              <a:ea typeface="Tahoma" panose="020B0604030504040204" pitchFamily="34" charset="0"/>
              <a:cs typeface="Tahoma" panose="020B0604030504040204" pitchFamily="34" charset="0"/>
            </a:endParaRPr>
          </a:p>
          <a:p>
            <a:r>
              <a:rPr lang="en-GB" sz="2600" dirty="0">
                <a:latin typeface="Tahoma" panose="020B0604030504040204" pitchFamily="34" charset="0"/>
                <a:ea typeface="Tahoma" panose="020B0604030504040204" pitchFamily="34" charset="0"/>
                <a:cs typeface="Tahoma" panose="020B0604030504040204" pitchFamily="34" charset="0"/>
              </a:rPr>
              <a:t>They are walking freely on our streets looking for more people to devour. </a:t>
            </a:r>
          </a:p>
          <a:p>
            <a:endParaRPr lang="en-GB" sz="2600" dirty="0">
              <a:latin typeface="Tahoma" panose="020B0604030504040204" pitchFamily="34" charset="0"/>
              <a:ea typeface="Tahoma" panose="020B0604030504040204" pitchFamily="34" charset="0"/>
              <a:cs typeface="Tahoma" panose="020B0604030504040204" pitchFamily="34" charset="0"/>
            </a:endParaRPr>
          </a:p>
          <a:p>
            <a:r>
              <a:rPr lang="en-GB" sz="2600" dirty="0">
                <a:latin typeface="Tahoma" panose="020B0604030504040204" pitchFamily="34" charset="0"/>
                <a:ea typeface="Tahoma" panose="020B0604030504040204" pitchFamily="34" charset="0"/>
                <a:cs typeface="Tahoma" panose="020B0604030504040204" pitchFamily="34" charset="0"/>
              </a:rPr>
              <a:t>Nigeria is probably the only country in the world</a:t>
            </a:r>
            <a:r>
              <a:rPr lang="en-US" sz="2600" dirty="0">
                <a:latin typeface="Tahoma" panose="020B0604030504040204" pitchFamily="34" charset="0"/>
                <a:ea typeface="Tahoma" panose="020B0604030504040204" pitchFamily="34" charset="0"/>
                <a:cs typeface="Tahoma" panose="020B0604030504040204" pitchFamily="34" charset="0"/>
              </a:rPr>
              <a:t>, </a:t>
            </a:r>
            <a:r>
              <a:rPr lang="en-GB" sz="2600" dirty="0">
                <a:latin typeface="Tahoma" panose="020B0604030504040204" pitchFamily="34" charset="0"/>
                <a:ea typeface="Tahoma" panose="020B0604030504040204" pitchFamily="34" charset="0"/>
                <a:cs typeface="Tahoma" panose="020B0604030504040204" pitchFamily="34" charset="0"/>
              </a:rPr>
              <a:t>where those who are saddled with the responsibility of fighting corruption are the ones energizing and beautifying the </a:t>
            </a:r>
            <a:r>
              <a:rPr lang="en-US" sz="2600" dirty="0">
                <a:latin typeface="Tahoma" panose="020B0604030504040204" pitchFamily="34" charset="0"/>
                <a:ea typeface="Tahoma" panose="020B0604030504040204" pitchFamily="34" charset="0"/>
                <a:cs typeface="Tahoma" panose="020B0604030504040204" pitchFamily="34" charset="0"/>
              </a:rPr>
              <a:t>corruption</a:t>
            </a:r>
            <a:r>
              <a:rPr lang="en-GB" sz="2600" dirty="0">
                <a:latin typeface="Tahoma" panose="020B0604030504040204" pitchFamily="34" charset="0"/>
                <a:ea typeface="Tahoma" panose="020B0604030504040204" pitchFamily="34" charset="0"/>
                <a:cs typeface="Tahoma" panose="020B0604030504040204" pitchFamily="34" charset="0"/>
              </a:rPr>
              <a:t>.</a:t>
            </a:r>
            <a:endParaRPr lang="en-US" sz="26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884669-49F4-4CE8-9946-36649A5206E3}"/>
              </a:ext>
            </a:extLst>
          </p:cNvPr>
          <p:cNvSpPr txBox="1"/>
          <p:nvPr/>
        </p:nvSpPr>
        <p:spPr>
          <a:xfrm>
            <a:off x="0" y="95250"/>
            <a:ext cx="5695950" cy="646331"/>
          </a:xfrm>
          <a:prstGeom prst="rect">
            <a:avLst/>
          </a:prstGeom>
          <a:solidFill>
            <a:srgbClr val="CC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The insanity in us</a:t>
            </a:r>
            <a:r>
              <a:rPr lang="en-GB" sz="2400" b="1" i="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GB" sz="36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106571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189BF2-5CF5-42E7-A6CD-383A6ABA0FAC}"/>
              </a:ext>
            </a:extLst>
          </p:cNvPr>
          <p:cNvPicPr>
            <a:picLocks noChangeAspect="1"/>
          </p:cNvPicPr>
          <p:nvPr/>
        </p:nvPicPr>
        <p:blipFill rotWithShape="1">
          <a:blip r:embed="rId2">
            <a:duotone>
              <a:schemeClr val="accent6">
                <a:shade val="45000"/>
                <a:satMod val="135000"/>
              </a:schemeClr>
              <a:prstClr val="white"/>
            </a:duotone>
          </a:blip>
          <a:srcRect r="3421" b="8056"/>
          <a:stretch/>
        </p:blipFill>
        <p:spPr>
          <a:xfrm>
            <a:off x="0" y="0"/>
            <a:ext cx="9144000" cy="6858000"/>
          </a:xfrm>
          <a:prstGeom prst="rect">
            <a:avLst/>
          </a:prstGeom>
        </p:spPr>
      </p:pic>
      <p:sp>
        <p:nvSpPr>
          <p:cNvPr id="4" name="TextBox 3">
            <a:extLst>
              <a:ext uri="{FF2B5EF4-FFF2-40B4-BE49-F238E27FC236}">
                <a16:creationId xmlns:a16="http://schemas.microsoft.com/office/drawing/2014/main" id="{DE28CAE1-0837-4FC1-8BFE-30D5FF4E6029}"/>
              </a:ext>
            </a:extLst>
          </p:cNvPr>
          <p:cNvSpPr txBox="1"/>
          <p:nvPr/>
        </p:nvSpPr>
        <p:spPr>
          <a:xfrm>
            <a:off x="1428750" y="230297"/>
            <a:ext cx="5486400" cy="584775"/>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BRAIN AND BEHAVIOUR</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C7534394-D0CC-4B78-96F4-4C853E270DFC}"/>
              </a:ext>
            </a:extLst>
          </p:cNvPr>
          <p:cNvSpPr txBox="1">
            <a:spLocks/>
          </p:cNvSpPr>
          <p:nvPr/>
        </p:nvSpPr>
        <p:spPr>
          <a:xfrm>
            <a:off x="328612" y="1045368"/>
            <a:ext cx="8186738" cy="5431631"/>
          </a:xfrm>
          <a:prstGeom prst="rect">
            <a:avLst/>
          </a:prstGeom>
          <a:solidFill>
            <a:schemeClr val="bg1"/>
          </a:solidFill>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t>A lot of people often attribute </a:t>
            </a:r>
            <a:r>
              <a:rPr lang="en-US" dirty="0" err="1"/>
              <a:t>behaviours</a:t>
            </a:r>
            <a:r>
              <a:rPr lang="en-US" dirty="0"/>
              <a:t>, especially, the bad ones to the manipulations of the evil spirits, wicked people or witches and wizard. </a:t>
            </a:r>
          </a:p>
          <a:p>
            <a:pPr>
              <a:buFont typeface="Wingdings" panose="05000000000000000000" pitchFamily="2" charset="2"/>
              <a:buChar char="§"/>
            </a:pPr>
            <a:endParaRPr lang="en-US" dirty="0"/>
          </a:p>
          <a:p>
            <a:pPr>
              <a:buFont typeface="Wingdings" panose="05000000000000000000" pitchFamily="2" charset="2"/>
              <a:buChar char="§"/>
            </a:pPr>
            <a:r>
              <a:rPr lang="en-US" dirty="0"/>
              <a:t>Every </a:t>
            </a:r>
            <a:r>
              <a:rPr lang="en-US" dirty="0" err="1"/>
              <a:t>behaviour</a:t>
            </a:r>
            <a:r>
              <a:rPr lang="en-US" dirty="0"/>
              <a:t> is mediated through the brain. The bad ones are due to the inflamed psyche. </a:t>
            </a:r>
          </a:p>
          <a:p>
            <a:pPr>
              <a:buFont typeface="Wingdings" panose="05000000000000000000" pitchFamily="2" charset="2"/>
              <a:buChar char="§"/>
            </a:pPr>
            <a:endParaRPr lang="en-US" dirty="0"/>
          </a:p>
          <a:p>
            <a:pPr>
              <a:buFont typeface="Wingdings" panose="05000000000000000000" pitchFamily="2" charset="2"/>
              <a:buChar char="§"/>
            </a:pPr>
            <a:r>
              <a:rPr lang="en-US" dirty="0" err="1"/>
              <a:t>Behaviour</a:t>
            </a:r>
            <a:r>
              <a:rPr lang="en-US" dirty="0"/>
              <a:t> is made up of two components-</a:t>
            </a:r>
            <a:r>
              <a:rPr lang="en-GB" dirty="0"/>
              <a:t>overt and covert behaviours. The overt behaviours are </a:t>
            </a:r>
            <a:r>
              <a:rPr lang="en-US" dirty="0"/>
              <a:t>observable actions and responses</a:t>
            </a:r>
            <a:r>
              <a:rPr lang="en-GB" dirty="0"/>
              <a:t>.</a:t>
            </a:r>
            <a:r>
              <a:rPr lang="en-US" dirty="0"/>
              <a:t> </a:t>
            </a:r>
          </a:p>
          <a:p>
            <a:pPr>
              <a:buFont typeface="Wingdings" panose="05000000000000000000" pitchFamily="2" charset="2"/>
              <a:buChar char="§"/>
            </a:pPr>
            <a:endParaRPr lang="en-US" dirty="0"/>
          </a:p>
          <a:p>
            <a:pPr>
              <a:buFont typeface="Wingdings" panose="05000000000000000000" pitchFamily="2" charset="2"/>
              <a:buChar char="§"/>
            </a:pPr>
            <a:r>
              <a:rPr lang="en-US" dirty="0"/>
              <a:t>According to Kelly and </a:t>
            </a:r>
            <a:r>
              <a:rPr lang="en-US" dirty="0" err="1"/>
              <a:t>Saklofske</a:t>
            </a:r>
            <a:r>
              <a:rPr lang="en-US" dirty="0"/>
              <a:t> (1994), covert </a:t>
            </a:r>
            <a:r>
              <a:rPr lang="en-US" dirty="0" err="1"/>
              <a:t>behaviours</a:t>
            </a:r>
            <a:r>
              <a:rPr lang="en-US" dirty="0"/>
              <a:t> are private and internal responses, including thinking and remembering, which are very important to the psyche (mind). </a:t>
            </a:r>
          </a:p>
          <a:p>
            <a:pPr>
              <a:buFont typeface="Wingdings" panose="05000000000000000000" pitchFamily="2" charset="2"/>
              <a:buChar char="§"/>
            </a:pPr>
            <a:endParaRPr lang="en-US" sz="2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0011098"/>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36E6D4-85F6-4208-8D56-F82B2FAF6490}"/>
              </a:ext>
            </a:extLst>
          </p:cNvPr>
          <p:cNvPicPr>
            <a:picLocks noChangeAspect="1"/>
          </p:cNvPicPr>
          <p:nvPr/>
        </p:nvPicPr>
        <p:blipFill rotWithShape="1">
          <a:blip r:embed="rId2">
            <a:duotone>
              <a:schemeClr val="accent6">
                <a:shade val="45000"/>
                <a:satMod val="135000"/>
              </a:schemeClr>
              <a:prstClr val="white"/>
            </a:duotone>
          </a:blip>
          <a:srcRect l="12073" r="10319" b="12608"/>
          <a:stretch/>
        </p:blipFill>
        <p:spPr>
          <a:xfrm rot="5400000">
            <a:off x="1143000" y="-1143000"/>
            <a:ext cx="6858000" cy="9144000"/>
          </a:xfrm>
          <a:prstGeom prst="rect">
            <a:avLst/>
          </a:prstGeom>
        </p:spPr>
      </p:pic>
      <p:sp>
        <p:nvSpPr>
          <p:cNvPr id="6" name="Content Placeholder 2">
            <a:extLst>
              <a:ext uri="{FF2B5EF4-FFF2-40B4-BE49-F238E27FC236}">
                <a16:creationId xmlns:a16="http://schemas.microsoft.com/office/drawing/2014/main" id="{8CF75271-C629-4EE2-ABD5-81D549129258}"/>
              </a:ext>
            </a:extLst>
          </p:cNvPr>
          <p:cNvSpPr>
            <a:spLocks noGrp="1"/>
          </p:cNvSpPr>
          <p:nvPr>
            <p:ph idx="1"/>
          </p:nvPr>
        </p:nvSpPr>
        <p:spPr>
          <a:xfrm>
            <a:off x="561975" y="1045369"/>
            <a:ext cx="8401050" cy="5205413"/>
          </a:xfrm>
        </p:spPr>
        <p:txBody>
          <a:bodyPr>
            <a:normAutofit fontScale="92500" lnSpcReduction="20000"/>
          </a:bodyPr>
          <a:lstStyle/>
          <a:p>
            <a:pPr>
              <a:lnSpc>
                <a:spcPct val="110000"/>
              </a:lnSpc>
              <a:spcBef>
                <a:spcPts val="0"/>
              </a:spcBef>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The mind </a:t>
            </a:r>
            <a:r>
              <a:rPr lang="en-GB" dirty="0">
                <a:latin typeface="Tahoma" panose="020B0604030504040204" pitchFamily="34" charset="0"/>
                <a:ea typeface="Tahoma" panose="020B0604030504040204" pitchFamily="34" charset="0"/>
                <a:cs typeface="Tahoma" panose="020B0604030504040204" pitchFamily="34" charset="0"/>
              </a:rPr>
              <a:t>plays a major role in </a:t>
            </a:r>
            <a:r>
              <a:rPr lang="en-US" dirty="0">
                <a:latin typeface="Tahoma" panose="020B0604030504040204" pitchFamily="34" charset="0"/>
                <a:ea typeface="Tahoma" panose="020B0604030504040204" pitchFamily="34" charset="0"/>
                <a:cs typeface="Tahoma" panose="020B0604030504040204" pitchFamily="34" charset="0"/>
              </a:rPr>
              <a:t>control</a:t>
            </a:r>
            <a:r>
              <a:rPr lang="en-GB" dirty="0">
                <a:latin typeface="Tahoma" panose="020B0604030504040204" pitchFamily="34" charset="0"/>
                <a:ea typeface="Tahoma" panose="020B0604030504040204" pitchFamily="34" charset="0"/>
                <a:cs typeface="Tahoma" panose="020B0604030504040204" pitchFamily="34" charset="0"/>
              </a:rPr>
              <a:t>ling our </a:t>
            </a:r>
            <a:r>
              <a:rPr lang="en-US" dirty="0">
                <a:latin typeface="Tahoma" panose="020B0604030504040204" pitchFamily="34" charset="0"/>
                <a:ea typeface="Tahoma" panose="020B0604030504040204" pitchFamily="34" charset="0"/>
                <a:cs typeface="Tahoma" panose="020B0604030504040204" pitchFamily="34" charset="0"/>
              </a:rPr>
              <a:t>thoughts, feelings, and by extension, our </a:t>
            </a:r>
            <a:r>
              <a:rPr lang="en-US" dirty="0" err="1">
                <a:latin typeface="Tahoma" panose="020B0604030504040204" pitchFamily="34" charset="0"/>
                <a:ea typeface="Tahoma" panose="020B0604030504040204" pitchFamily="34" charset="0"/>
                <a:cs typeface="Tahoma" panose="020B0604030504040204" pitchFamily="34" charset="0"/>
              </a:rPr>
              <a:t>behaviours</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110000"/>
              </a:lnSpc>
              <a:spcBef>
                <a:spcPts val="0"/>
              </a:spcBef>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110000"/>
              </a:lnSpc>
              <a:spcBef>
                <a:spcPts val="0"/>
              </a:spcBef>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The brain is the most important organ in human being that coordinates and performs specific functions. It is these functions that constitute </a:t>
            </a:r>
            <a:r>
              <a:rPr lang="en-US" dirty="0" err="1">
                <a:latin typeface="Tahoma" panose="020B0604030504040204" pitchFamily="34" charset="0"/>
                <a:ea typeface="Tahoma" panose="020B0604030504040204" pitchFamily="34" charset="0"/>
                <a:cs typeface="Tahoma" panose="020B0604030504040204" pitchFamily="34" charset="0"/>
              </a:rPr>
              <a:t>behaviour</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110000"/>
              </a:lnSpc>
              <a:spcBef>
                <a:spcPts val="0"/>
              </a:spcBef>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110000"/>
              </a:lnSpc>
              <a:spcBef>
                <a:spcPts val="0"/>
              </a:spcBef>
              <a:buFont typeface="Wingdings" panose="05000000000000000000" pitchFamily="2" charset="2"/>
              <a:buChar char="§"/>
            </a:pPr>
            <a:r>
              <a:rPr lang="en-GB" dirty="0">
                <a:latin typeface="Tahoma" panose="020B0604030504040204" pitchFamily="34" charset="0"/>
                <a:ea typeface="Tahoma" panose="020B0604030504040204" pitchFamily="34" charset="0"/>
                <a:cs typeface="Tahoma" panose="020B0604030504040204" pitchFamily="34" charset="0"/>
              </a:rPr>
              <a:t>The observed responses are the outcome of internal actions.</a:t>
            </a:r>
            <a:r>
              <a:rPr lang="en-US" dirty="0">
                <a:latin typeface="Tahoma" panose="020B0604030504040204" pitchFamily="34" charset="0"/>
                <a:ea typeface="Tahoma" panose="020B0604030504040204" pitchFamily="34" charset="0"/>
                <a:cs typeface="Tahoma" panose="020B0604030504040204" pitchFamily="34" charset="0"/>
              </a:rPr>
              <a:t> The brain stem, cortex, and the limbic system are the areas in the brain mostly involved in the </a:t>
            </a:r>
            <a:r>
              <a:rPr lang="en-US" dirty="0" err="1">
                <a:latin typeface="Tahoma" panose="020B0604030504040204" pitchFamily="34" charset="0"/>
                <a:ea typeface="Tahoma" panose="020B0604030504040204" pitchFamily="34" charset="0"/>
                <a:cs typeface="Tahoma" panose="020B0604030504040204" pitchFamily="34" charset="0"/>
              </a:rPr>
              <a:t>behaviour</a:t>
            </a:r>
            <a:r>
              <a:rPr lang="en-US" dirty="0">
                <a:latin typeface="Tahoma" panose="020B0604030504040204" pitchFamily="34" charset="0"/>
                <a:ea typeface="Tahoma" panose="020B0604030504040204" pitchFamily="34" charset="0"/>
                <a:cs typeface="Tahoma" panose="020B0604030504040204" pitchFamily="34" charset="0"/>
              </a:rPr>
              <a:t> and other vital functions necessary for life. </a:t>
            </a:r>
          </a:p>
          <a:p>
            <a:pPr>
              <a:lnSpc>
                <a:spcPct val="110000"/>
              </a:lnSpc>
              <a:spcBef>
                <a:spcPts val="0"/>
              </a:spcBef>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110000"/>
              </a:lnSpc>
              <a:spcBef>
                <a:spcPts val="0"/>
              </a:spcBef>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Of all the structures, the limbic system is the one specifically involved in the control of </a:t>
            </a:r>
            <a:r>
              <a:rPr lang="en-US" dirty="0" err="1">
                <a:latin typeface="Tahoma" panose="020B0604030504040204" pitchFamily="34" charset="0"/>
                <a:ea typeface="Tahoma" panose="020B0604030504040204" pitchFamily="34" charset="0"/>
                <a:cs typeface="Tahoma" panose="020B0604030504040204" pitchFamily="34" charset="0"/>
              </a:rPr>
              <a:t>behaviours</a:t>
            </a:r>
            <a:r>
              <a:rPr lang="en-US" dirty="0">
                <a:latin typeface="Tahoma" panose="020B0604030504040204" pitchFamily="34" charset="0"/>
                <a:ea typeface="Tahoma" panose="020B0604030504040204" pitchFamily="34" charset="0"/>
                <a:cs typeface="Tahoma" panose="020B0604030504040204" pitchFamily="34" charset="0"/>
              </a:rPr>
              <a:t>.</a:t>
            </a:r>
          </a:p>
        </p:txBody>
      </p:sp>
      <p:sp>
        <p:nvSpPr>
          <p:cNvPr id="7" name="TextBox 6">
            <a:extLst>
              <a:ext uri="{FF2B5EF4-FFF2-40B4-BE49-F238E27FC236}">
                <a16:creationId xmlns:a16="http://schemas.microsoft.com/office/drawing/2014/main" id="{4F901DA3-33FD-43C9-BACF-A8860EF6AD58}"/>
              </a:ext>
            </a:extLst>
          </p:cNvPr>
          <p:cNvSpPr txBox="1"/>
          <p:nvPr/>
        </p:nvSpPr>
        <p:spPr>
          <a:xfrm>
            <a:off x="1428750" y="230297"/>
            <a:ext cx="6229350" cy="584775"/>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BRAIN AND BEHAVIOUR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0121088"/>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57300" y="1411288"/>
            <a:ext cx="7886700" cy="4418012"/>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endParaRPr lang="en-US" dirty="0"/>
          </a:p>
        </p:txBody>
      </p:sp>
      <p:pic>
        <p:nvPicPr>
          <p:cNvPr id="4" name="Picture 1" descr="shutterstock_284175866"/>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22" t="14579"/>
          <a:stretch/>
        </p:blipFill>
        <p:spPr bwMode="auto">
          <a:xfrm>
            <a:off x="323850" y="0"/>
            <a:ext cx="8820150" cy="63320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D3C1F2-0F65-495A-8AAE-EBAA4A055C7D}"/>
              </a:ext>
            </a:extLst>
          </p:cNvPr>
          <p:cNvSpPr txBox="1"/>
          <p:nvPr/>
        </p:nvSpPr>
        <p:spPr>
          <a:xfrm>
            <a:off x="2705100" y="6332024"/>
            <a:ext cx="4572000" cy="400110"/>
          </a:xfrm>
          <a:prstGeom prst="rect">
            <a:avLst/>
          </a:prstGeom>
          <a:noFill/>
        </p:spPr>
        <p:txBody>
          <a:bodyPr wrap="square">
            <a:spAutoFit/>
          </a:bodyPr>
          <a:lstStyle/>
          <a:p>
            <a:pPr marL="0" indent="0">
              <a:buNone/>
            </a:pPr>
            <a:r>
              <a:rPr lang="en-US" sz="2000" b="1" dirty="0"/>
              <a:t>Diagram 1:  Brain, The Basis of </a:t>
            </a:r>
            <a:r>
              <a:rPr lang="en-US" sz="2000" b="1" dirty="0" err="1"/>
              <a:t>Behaviour</a:t>
            </a:r>
            <a:endParaRPr lang="en-US" sz="2000" b="1" dirty="0"/>
          </a:p>
        </p:txBody>
      </p:sp>
    </p:spTree>
    <p:extLst>
      <p:ext uri="{BB962C8B-B14F-4D97-AF65-F5344CB8AC3E}">
        <p14:creationId xmlns:p14="http://schemas.microsoft.com/office/powerpoint/2010/main" val="58153217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19D46-92D2-40FD-A0B1-E53123D695D2}"/>
              </a:ext>
            </a:extLst>
          </p:cNvPr>
          <p:cNvPicPr>
            <a:picLocks noChangeAspect="1"/>
          </p:cNvPicPr>
          <p:nvPr/>
        </p:nvPicPr>
        <p:blipFill rotWithShape="1">
          <a:blip r:embed="rId2">
            <a:duotone>
              <a:schemeClr val="accent6">
                <a:shade val="45000"/>
                <a:satMod val="135000"/>
              </a:schemeClr>
              <a:prstClr val="white"/>
            </a:duotone>
          </a:blip>
          <a:srcRect l="9904" b="13669"/>
          <a:stretch/>
        </p:blipFill>
        <p:spPr>
          <a:xfrm>
            <a:off x="0" y="0"/>
            <a:ext cx="4571999" cy="6858000"/>
          </a:xfrm>
          <a:prstGeom prst="rect">
            <a:avLst/>
          </a:prstGeom>
        </p:spPr>
      </p:pic>
      <p:pic>
        <p:nvPicPr>
          <p:cNvPr id="5" name="Picture 4">
            <a:extLst>
              <a:ext uri="{FF2B5EF4-FFF2-40B4-BE49-F238E27FC236}">
                <a16:creationId xmlns:a16="http://schemas.microsoft.com/office/drawing/2014/main" id="{3B6AD3F0-5E2B-4BF7-9557-01297DE1DDE2}"/>
              </a:ext>
            </a:extLst>
          </p:cNvPr>
          <p:cNvPicPr>
            <a:picLocks noChangeAspect="1"/>
          </p:cNvPicPr>
          <p:nvPr/>
        </p:nvPicPr>
        <p:blipFill rotWithShape="1">
          <a:blip r:embed="rId2">
            <a:duotone>
              <a:schemeClr val="accent6">
                <a:shade val="45000"/>
                <a:satMod val="135000"/>
              </a:schemeClr>
              <a:prstClr val="white"/>
            </a:duotone>
          </a:blip>
          <a:srcRect l="9904" b="13669"/>
          <a:stretch/>
        </p:blipFill>
        <p:spPr>
          <a:xfrm flipH="1">
            <a:off x="4571999" y="0"/>
            <a:ext cx="4514852" cy="6858000"/>
          </a:xfrm>
          <a:prstGeom prst="rect">
            <a:avLst/>
          </a:prstGeom>
        </p:spPr>
      </p:pic>
      <p:sp>
        <p:nvSpPr>
          <p:cNvPr id="3" name="Content Placeholder 2"/>
          <p:cNvSpPr>
            <a:spLocks noGrp="1"/>
          </p:cNvSpPr>
          <p:nvPr>
            <p:ph idx="1"/>
          </p:nvPr>
        </p:nvSpPr>
        <p:spPr>
          <a:xfrm>
            <a:off x="590549" y="1219200"/>
            <a:ext cx="7962901" cy="5241132"/>
          </a:xfrm>
        </p:spPr>
        <p:txBody>
          <a:bodyPr>
            <a:normAutofit lnSpcReduction="10000"/>
          </a:bodyPr>
          <a:lstStyle/>
          <a:p>
            <a:pPr>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The limbic system</a:t>
            </a:r>
            <a:r>
              <a:rPr lang="en-GB" sz="2700" dirty="0">
                <a:latin typeface="Tahoma" panose="020B0604030504040204" pitchFamily="34" charset="0"/>
                <a:ea typeface="Tahoma" panose="020B0604030504040204" pitchFamily="34" charset="0"/>
                <a:cs typeface="Tahoma" panose="020B0604030504040204" pitchFamily="34" charset="0"/>
              </a:rPr>
              <a:t> is known as a reward centre and made up of a number of   </a:t>
            </a:r>
            <a:r>
              <a:rPr lang="en-US" sz="2700" dirty="0">
                <a:latin typeface="Tahoma" panose="020B0604030504040204" pitchFamily="34" charset="0"/>
                <a:ea typeface="Tahoma" panose="020B0604030504040204" pitchFamily="34" charset="0"/>
                <a:cs typeface="Tahoma" panose="020B0604030504040204" pitchFamily="34" charset="0"/>
              </a:rPr>
              <a:t>structures, </a:t>
            </a:r>
            <a:r>
              <a:rPr lang="en-GB" sz="2700" dirty="0">
                <a:latin typeface="Tahoma" panose="020B0604030504040204" pitchFamily="34" charset="0"/>
                <a:ea typeface="Tahoma" panose="020B0604030504040204" pitchFamily="34" charset="0"/>
                <a:cs typeface="Tahoma" panose="020B0604030504040204" pitchFamily="34" charset="0"/>
              </a:rPr>
              <a:t>connected together by two major pathways, the meocortical and mesolimbic </a:t>
            </a:r>
            <a:r>
              <a:rPr lang="en-US" sz="2700" dirty="0">
                <a:latin typeface="Tahoma" panose="020B0604030504040204" pitchFamily="34" charset="0"/>
                <a:ea typeface="Tahoma" panose="020B0604030504040204" pitchFamily="34" charset="0"/>
                <a:cs typeface="Tahoma" panose="020B0604030504040204" pitchFamily="34" charset="0"/>
              </a:rPr>
              <a:t>pathways arising from the same area in the brain </a:t>
            </a:r>
            <a:r>
              <a:rPr lang="en-GB" sz="2700" dirty="0">
                <a:latin typeface="Tahoma" panose="020B0604030504040204" pitchFamily="34" charset="0"/>
                <a:ea typeface="Tahoma" panose="020B0604030504040204" pitchFamily="34" charset="0"/>
                <a:cs typeface="Tahoma" panose="020B0604030504040204" pitchFamily="34" charset="0"/>
              </a:rPr>
              <a:t>(the ventral tegmental area).  </a:t>
            </a:r>
          </a:p>
          <a:p>
            <a:pPr>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While the mesocortical</a:t>
            </a:r>
            <a:r>
              <a:rPr lang="en-US" sz="2700" dirty="0">
                <a:latin typeface="Tahoma" panose="020B0604030504040204" pitchFamily="34" charset="0"/>
                <a:ea typeface="Tahoma" panose="020B0604030504040204" pitchFamily="34" charset="0"/>
                <a:cs typeface="Tahoma" panose="020B0604030504040204" pitchFamily="34" charset="0"/>
              </a:rPr>
              <a:t> pathway projects to </a:t>
            </a:r>
            <a:r>
              <a:rPr lang="en-GB" sz="2700" dirty="0">
                <a:latin typeface="Tahoma" panose="020B0604030504040204" pitchFamily="34" charset="0"/>
                <a:ea typeface="Tahoma" panose="020B0604030504040204" pitchFamily="34" charset="0"/>
                <a:cs typeface="Tahoma" panose="020B0604030504040204" pitchFamily="34" charset="0"/>
              </a:rPr>
              <a:t>the prefrontal cortex, the mesolimbic pathway projects to and </a:t>
            </a:r>
            <a:r>
              <a:rPr lang="en-US" sz="2700" dirty="0">
                <a:latin typeface="Tahoma" panose="020B0604030504040204" pitchFamily="34" charset="0"/>
                <a:ea typeface="Tahoma" panose="020B0604030504040204" pitchFamily="34" charset="0"/>
                <a:cs typeface="Tahoma" panose="020B0604030504040204" pitchFamily="34" charset="0"/>
              </a:rPr>
              <a:t>connect</a:t>
            </a:r>
            <a:r>
              <a:rPr lang="en-GB" sz="2700" dirty="0">
                <a:latin typeface="Tahoma" panose="020B0604030504040204" pitchFamily="34" charset="0"/>
                <a:ea typeface="Tahoma" panose="020B0604030504040204" pitchFamily="34" charset="0"/>
                <a:cs typeface="Tahoma" panose="020B0604030504040204" pitchFamily="34" charset="0"/>
              </a:rPr>
              <a:t>s</a:t>
            </a:r>
            <a:r>
              <a:rPr lang="en-US" sz="2700" dirty="0">
                <a:latin typeface="Tahoma" panose="020B0604030504040204" pitchFamily="34" charset="0"/>
                <a:ea typeface="Tahoma" panose="020B0604030504040204" pitchFamily="34" charset="0"/>
                <a:cs typeface="Tahoma" panose="020B0604030504040204" pitchFamily="34" charset="0"/>
              </a:rPr>
              <a:t> all the limbic structures, including, the</a:t>
            </a:r>
            <a:r>
              <a:rPr lang="en-GB" sz="2700" dirty="0">
                <a:latin typeface="Tahoma" panose="020B0604030504040204" pitchFamily="34" charset="0"/>
                <a:ea typeface="Tahoma" panose="020B0604030504040204" pitchFamily="34" charset="0"/>
                <a:cs typeface="Tahoma" panose="020B0604030504040204" pitchFamily="34" charset="0"/>
              </a:rPr>
              <a:t> amygdala, hippocampus, hypothalamus, nucleus accumbens, thalamus, medial forebrain bundle and parts of the frontal cortex of the cerebrum. </a:t>
            </a:r>
            <a:endParaRPr lang="en-US" sz="27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4C7D4A68-30F0-4280-A693-CAD85FCFB09E}"/>
              </a:ext>
            </a:extLst>
          </p:cNvPr>
          <p:cNvSpPr txBox="1"/>
          <p:nvPr/>
        </p:nvSpPr>
        <p:spPr>
          <a:xfrm>
            <a:off x="1428750" y="230297"/>
            <a:ext cx="6229350" cy="584775"/>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BRAIN AND BEHAVIOUR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8335696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32B605-01A6-4F06-B089-92459DFFFDFE}"/>
              </a:ext>
            </a:extLst>
          </p:cNvPr>
          <p:cNvPicPr>
            <a:picLocks noChangeAspect="1"/>
          </p:cNvPicPr>
          <p:nvPr/>
        </p:nvPicPr>
        <p:blipFill>
          <a:blip r:embed="rId2"/>
          <a:stretch>
            <a:fillRect/>
          </a:stretch>
        </p:blipFill>
        <p:spPr>
          <a:xfrm>
            <a:off x="-1" y="0"/>
            <a:ext cx="9119347" cy="6858000"/>
          </a:xfrm>
          <a:prstGeom prst="rect">
            <a:avLst/>
          </a:prstGeom>
        </p:spPr>
      </p:pic>
      <p:sp>
        <p:nvSpPr>
          <p:cNvPr id="7" name="TextBox 6">
            <a:extLst>
              <a:ext uri="{FF2B5EF4-FFF2-40B4-BE49-F238E27FC236}">
                <a16:creationId xmlns:a16="http://schemas.microsoft.com/office/drawing/2014/main" id="{5824A6F4-33D9-4854-A951-7EA15C645E46}"/>
              </a:ext>
            </a:extLst>
          </p:cNvPr>
          <p:cNvSpPr txBox="1"/>
          <p:nvPr/>
        </p:nvSpPr>
        <p:spPr>
          <a:xfrm>
            <a:off x="581025" y="1734160"/>
            <a:ext cx="7981950" cy="3785652"/>
          </a:xfrm>
          <a:prstGeom prst="rect">
            <a:avLst/>
          </a:prstGeom>
          <a:noFill/>
        </p:spPr>
        <p:txBody>
          <a:bodyPr wrap="square">
            <a:spAutoFit/>
          </a:bodyPr>
          <a:lstStyle/>
          <a:p>
            <a:pPr marL="571500" indent="-571500" algn="just">
              <a:buFont typeface="Wingdings" panose="05000000000000000000" pitchFamily="2" charset="2"/>
              <a:buChar char="§"/>
            </a:pPr>
            <a:r>
              <a:rPr lang="en-GB" sz="3000" dirty="0">
                <a:latin typeface="Tahoma" panose="020B0604030504040204" pitchFamily="34" charset="0"/>
                <a:ea typeface="Tahoma" panose="020B0604030504040204" pitchFamily="34" charset="0"/>
                <a:cs typeface="Tahoma" panose="020B0604030504040204" pitchFamily="34" charset="0"/>
              </a:rPr>
              <a:t>These structures are </a:t>
            </a:r>
            <a:r>
              <a:rPr lang="en-US" sz="3000" dirty="0">
                <a:latin typeface="Tahoma" panose="020B0604030504040204" pitchFamily="34" charset="0"/>
                <a:ea typeface="Tahoma" panose="020B0604030504040204" pitchFamily="34" charset="0"/>
                <a:cs typeface="Tahoma" panose="020B0604030504040204" pitchFamily="34" charset="0"/>
              </a:rPr>
              <a:t>responsible for the control of emotion, memory, reward perception and regulate the ability of the individual to feel pleasure. </a:t>
            </a:r>
          </a:p>
          <a:p>
            <a:pPr marL="571500" indent="-571500" algn="just">
              <a:buFont typeface="Wingdings" panose="05000000000000000000" pitchFamily="2" charset="2"/>
              <a:buChar char="§"/>
            </a:pPr>
            <a:endParaRPr lang="en-US" sz="3000" dirty="0">
              <a:latin typeface="Tahoma" panose="020B0604030504040204" pitchFamily="34" charset="0"/>
              <a:ea typeface="Tahoma" panose="020B0604030504040204" pitchFamily="34" charset="0"/>
              <a:cs typeface="Tahoma" panose="020B0604030504040204" pitchFamily="34" charset="0"/>
            </a:endParaRPr>
          </a:p>
          <a:p>
            <a:pPr marL="571500" indent="-571500" algn="just">
              <a:buFont typeface="Wingdings" panose="05000000000000000000" pitchFamily="2" charset="2"/>
              <a:buChar char="§"/>
            </a:pPr>
            <a:r>
              <a:rPr lang="en-US" sz="3000" dirty="0">
                <a:latin typeface="Tahoma" panose="020B0604030504040204" pitchFamily="34" charset="0"/>
                <a:ea typeface="Tahoma" panose="020B0604030504040204" pitchFamily="34" charset="0"/>
                <a:cs typeface="Tahoma" panose="020B0604030504040204" pitchFamily="34" charset="0"/>
              </a:rPr>
              <a:t>Feeling pleasure is the primary reward and this motivates one to repeat </a:t>
            </a:r>
            <a:r>
              <a:rPr lang="en-US" sz="3000" dirty="0" err="1">
                <a:latin typeface="Tahoma" panose="020B0604030504040204" pitchFamily="34" charset="0"/>
                <a:ea typeface="Tahoma" panose="020B0604030504040204" pitchFamily="34" charset="0"/>
                <a:cs typeface="Tahoma" panose="020B0604030504040204" pitchFamily="34" charset="0"/>
              </a:rPr>
              <a:t>behaviours</a:t>
            </a:r>
            <a:r>
              <a:rPr lang="en-US" sz="3000" dirty="0">
                <a:latin typeface="Tahoma" panose="020B0604030504040204" pitchFamily="34" charset="0"/>
                <a:ea typeface="Tahoma" panose="020B0604030504040204" pitchFamily="34" charset="0"/>
                <a:cs typeface="Tahoma" panose="020B0604030504040204" pitchFamily="34" charset="0"/>
              </a:rPr>
              <a:t> time and time again. </a:t>
            </a:r>
          </a:p>
        </p:txBody>
      </p:sp>
      <p:sp>
        <p:nvSpPr>
          <p:cNvPr id="10" name="TextBox 9">
            <a:extLst>
              <a:ext uri="{FF2B5EF4-FFF2-40B4-BE49-F238E27FC236}">
                <a16:creationId xmlns:a16="http://schemas.microsoft.com/office/drawing/2014/main" id="{CD4F8505-BA0A-4994-AE50-CE1BDBB04831}"/>
              </a:ext>
            </a:extLst>
          </p:cNvPr>
          <p:cNvSpPr txBox="1"/>
          <p:nvPr/>
        </p:nvSpPr>
        <p:spPr>
          <a:xfrm>
            <a:off x="1428750" y="230297"/>
            <a:ext cx="6229350" cy="584775"/>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BRAIN AND BEHAVIOUR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8897658"/>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p:blipFill>
        <p:spPr>
          <a:xfrm>
            <a:off x="0" y="0"/>
            <a:ext cx="9144000" cy="6101834"/>
          </a:xfrm>
          <a:prstGeom prst="rect">
            <a:avLst/>
          </a:prstGeom>
        </p:spPr>
      </p:pic>
      <p:sp>
        <p:nvSpPr>
          <p:cNvPr id="5" name="TextBox 4">
            <a:extLst>
              <a:ext uri="{FF2B5EF4-FFF2-40B4-BE49-F238E27FC236}">
                <a16:creationId xmlns:a16="http://schemas.microsoft.com/office/drawing/2014/main" id="{AC19CECC-5F75-4FF9-B2F5-ED3A69CF5189}"/>
              </a:ext>
            </a:extLst>
          </p:cNvPr>
          <p:cNvSpPr txBox="1"/>
          <p:nvPr/>
        </p:nvSpPr>
        <p:spPr>
          <a:xfrm>
            <a:off x="1257300" y="6216134"/>
            <a:ext cx="6934200" cy="523220"/>
          </a:xfrm>
          <a:prstGeom prst="rect">
            <a:avLst/>
          </a:prstGeom>
          <a:noFill/>
        </p:spPr>
        <p:txBody>
          <a:bodyPr wrap="square">
            <a:spAutoFit/>
          </a:bodyPr>
          <a:lstStyle/>
          <a:p>
            <a:pPr marL="0" indent="0" algn="ctr">
              <a:buNone/>
            </a:pPr>
            <a:r>
              <a:rPr lang="en-US" sz="2800" b="1" dirty="0"/>
              <a:t>Diagram 2:   Limbic system and connections</a:t>
            </a:r>
          </a:p>
        </p:txBody>
      </p:sp>
    </p:spTree>
    <p:extLst>
      <p:ext uri="{BB962C8B-B14F-4D97-AF65-F5344CB8AC3E}">
        <p14:creationId xmlns:p14="http://schemas.microsoft.com/office/powerpoint/2010/main" val="422023589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20EB3-8864-44A5-BA20-88A5E018DBAC}"/>
              </a:ext>
            </a:extLst>
          </p:cNvPr>
          <p:cNvSpPr txBox="1"/>
          <p:nvPr/>
        </p:nvSpPr>
        <p:spPr>
          <a:xfrm>
            <a:off x="988141" y="427393"/>
            <a:ext cx="8524568" cy="120032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pPr marL="0" indent="0" algn="ctr">
              <a:buNone/>
            </a:pPr>
            <a:r>
              <a:rPr lang="en-GB" sz="7200" b="1" dirty="0">
                <a:solidFill>
                  <a:srgbClr val="FF0000"/>
                </a:solidFill>
                <a:latin typeface="Tahoma" panose="020B0604030504040204" pitchFamily="34" charset="0"/>
                <a:ea typeface="Tahoma" panose="020B0604030504040204" pitchFamily="34" charset="0"/>
                <a:cs typeface="Tahoma" panose="020B0604030504040204" pitchFamily="34" charset="0"/>
              </a:rPr>
              <a:t>What is Insanity?</a:t>
            </a:r>
            <a:endParaRPr lang="en-US" sz="7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9FD9F75-C5E6-4D42-BD98-D997C850808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2035277"/>
            <a:ext cx="9247240" cy="49267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a:extLst>
              <a:ext uri="{FF2B5EF4-FFF2-40B4-BE49-F238E27FC236}">
                <a16:creationId xmlns:a16="http://schemas.microsoft.com/office/drawing/2014/main" id="{4A7FA3D8-A6A7-47E0-9502-5C2ED7C55368}"/>
              </a:ext>
            </a:extLst>
          </p:cNvPr>
          <p:cNvSpPr txBox="1"/>
          <p:nvPr/>
        </p:nvSpPr>
        <p:spPr>
          <a:xfrm>
            <a:off x="0" y="0"/>
            <a:ext cx="855406" cy="584775"/>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200" b="1" dirty="0">
                <a:solidFill>
                  <a:schemeClr val="bg1"/>
                </a:solidFill>
              </a:rPr>
              <a:t>6</a:t>
            </a:r>
          </a:p>
        </p:txBody>
      </p:sp>
    </p:spTree>
    <p:extLst>
      <p:ext uri="{BB962C8B-B14F-4D97-AF65-F5344CB8AC3E}">
        <p14:creationId xmlns:p14="http://schemas.microsoft.com/office/powerpoint/2010/main" val="150429100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8C016E-BEFC-40FE-831C-CBEDE4F6E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42999" y="-1143000"/>
            <a:ext cx="6858003" cy="9144002"/>
          </a:xfrm>
          <a:prstGeom prst="rect">
            <a:avLst/>
          </a:prstGeom>
        </p:spPr>
      </p:pic>
      <p:sp>
        <p:nvSpPr>
          <p:cNvPr id="3" name="Content Placeholder 2"/>
          <p:cNvSpPr>
            <a:spLocks noGrp="1"/>
          </p:cNvSpPr>
          <p:nvPr>
            <p:ph idx="4294967295"/>
          </p:nvPr>
        </p:nvSpPr>
        <p:spPr>
          <a:xfrm>
            <a:off x="412954" y="914400"/>
            <a:ext cx="8318092" cy="5279921"/>
          </a:xfrm>
          <a:solidFill>
            <a:schemeClr val="bg1"/>
          </a:solidFill>
        </p:spPr>
        <p:txBody>
          <a:bodyPr>
            <a:noAutofit/>
          </a:bodyPr>
          <a:lstStyle/>
          <a:p>
            <a:pPr algn="just">
              <a:buSzPct val="1200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Truly, this is what </a:t>
            </a:r>
            <a:r>
              <a:rPr lang="en-GB" sz="2400" dirty="0">
                <a:latin typeface="Tahoma" panose="020B0604030504040204" pitchFamily="34" charset="0"/>
                <a:ea typeface="Tahoma" panose="020B0604030504040204" pitchFamily="34" charset="0"/>
                <a:cs typeface="Tahoma" panose="020B0604030504040204" pitchFamily="34" charset="0"/>
              </a:rPr>
              <a:t>insanity is, and it is what characterizes our behaviours in all our dealings and interactions. </a:t>
            </a:r>
          </a:p>
          <a:p>
            <a:pPr algn="just">
              <a:buSzPct val="120000"/>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buSzPct val="120000"/>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But sadly enough, most of us live without knowing that the behaviours we exhibit everyday are what makes us insane. </a:t>
            </a:r>
          </a:p>
          <a:p>
            <a:pPr algn="just">
              <a:buSzPct val="120000"/>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buSzPct val="120000"/>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Insanity does not have a pathognomonic feature, and does not depend on the physical outlook or appearance. </a:t>
            </a:r>
          </a:p>
          <a:p>
            <a:pPr algn="just">
              <a:buSzPct val="120000"/>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buSzPct val="120000"/>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It is defined by the presence of one or more constellation of symptoms of abnormal behaviour, some of which may be present, but none of which is absolutely essential.</a:t>
            </a:r>
            <a:r>
              <a:rPr lang="en-US" sz="2400"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BFE77C38-25E0-4BAA-8B68-D2B7C14E554C}"/>
              </a:ext>
            </a:extLst>
          </p:cNvPr>
          <p:cNvSpPr txBox="1"/>
          <p:nvPr/>
        </p:nvSpPr>
        <p:spPr>
          <a:xfrm>
            <a:off x="0" y="128272"/>
            <a:ext cx="5338916" cy="523220"/>
          </a:xfrm>
          <a:prstGeom prst="rect">
            <a:avLst/>
          </a:prstGeom>
          <a:solidFill>
            <a:srgbClr val="FF0000"/>
          </a:solidFill>
        </p:spPr>
        <p:txBody>
          <a:bodyPr wrap="square">
            <a:spAutoFit/>
          </a:bodyPr>
          <a:lstStyle/>
          <a:p>
            <a:pPr marL="0" indent="0" algn="r">
              <a:buNone/>
            </a:pPr>
            <a: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t>6.     WHAT IS INSANITY</a:t>
            </a:r>
            <a:r>
              <a:rPr lang="en-GB" sz="1600" b="1" i="1" dirty="0">
                <a:solidFill>
                  <a:schemeClr val="bg1"/>
                </a:solidFill>
                <a:latin typeface="Tahoma" panose="020B0604030504040204" pitchFamily="34" charset="0"/>
                <a:ea typeface="Tahoma" panose="020B0604030504040204" pitchFamily="34" charset="0"/>
                <a:cs typeface="Tahoma" panose="020B0604030504040204" pitchFamily="34" charset="0"/>
              </a:rPr>
              <a:t>, contd</a:t>
            </a:r>
            <a:r>
              <a:rPr lang="en-US" sz="1600" i="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369163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A9898F-8449-4E72-9BEB-CDF12D81A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0" y="0"/>
            <a:ext cx="9188027" cy="6858000"/>
          </a:xfrm>
          <a:prstGeom prst="rect">
            <a:avLst/>
          </a:prstGeom>
        </p:spPr>
      </p:pic>
      <p:sp>
        <p:nvSpPr>
          <p:cNvPr id="4" name="Rectangle 3"/>
          <p:cNvSpPr/>
          <p:nvPr/>
        </p:nvSpPr>
        <p:spPr>
          <a:xfrm>
            <a:off x="2873829" y="0"/>
            <a:ext cx="3526971" cy="805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6372" y="2360660"/>
            <a:ext cx="3235422" cy="2025537"/>
          </a:xfrm>
          <a:prstGeom prst="rect">
            <a:avLst/>
          </a:prstGeom>
        </p:spPr>
      </p:pic>
      <p:graphicFrame>
        <p:nvGraphicFramePr>
          <p:cNvPr id="7" name="Object 2"/>
          <p:cNvGraphicFramePr>
            <a:graphicFrameLocks noChangeAspect="1"/>
          </p:cNvGraphicFramePr>
          <p:nvPr/>
        </p:nvGraphicFramePr>
        <p:xfrm>
          <a:off x="4184480" y="2932424"/>
          <a:ext cx="909727" cy="908056"/>
        </p:xfrm>
        <a:graphic>
          <a:graphicData uri="http://schemas.openxmlformats.org/presentationml/2006/ole">
            <mc:AlternateContent xmlns:mc="http://schemas.openxmlformats.org/markup-compatibility/2006">
              <mc:Choice xmlns:v="urn:schemas-microsoft-com:vml" Requires="v">
                <p:oleObj spid="_x0000_s2049" r:id="rId5" imgW="96218" imgH="89705" progId="CorelDRAW.Graphic.12">
                  <p:embed/>
                </p:oleObj>
              </mc:Choice>
              <mc:Fallback>
                <p:oleObj r:id="rId5" imgW="96218" imgH="89705" progId="CorelDRAW.Graphic.12">
                  <p:embed/>
                  <p:pic>
                    <p:nvPicPr>
                      <p:cNvPr id="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480" y="2932424"/>
                        <a:ext cx="909727" cy="908056"/>
                      </a:xfrm>
                      <a:prstGeom prst="rect">
                        <a:avLst/>
                      </a:prstGeom>
                      <a:noFill/>
                    </p:spPr>
                  </p:pic>
                </p:oleObj>
              </mc:Fallback>
            </mc:AlternateContent>
          </a:graphicData>
        </a:graphic>
      </p:graphicFrame>
      <p:sp>
        <p:nvSpPr>
          <p:cNvPr id="8" name="Rectangle 7"/>
          <p:cNvSpPr/>
          <p:nvPr/>
        </p:nvSpPr>
        <p:spPr>
          <a:xfrm>
            <a:off x="2867641" y="4289723"/>
            <a:ext cx="3551087" cy="369332"/>
          </a:xfrm>
          <a:prstGeom prst="rect">
            <a:avLst/>
          </a:prstGeom>
          <a:solidFill>
            <a:schemeClr val="bg1"/>
          </a:solidFill>
          <a:ln>
            <a:noFill/>
          </a:ln>
          <a:effectLst>
            <a:outerShdw blurRad="44450" dist="27940" dir="5400000" algn="ctr">
              <a:srgbClr val="000000">
                <a:alpha val="32000"/>
              </a:srgbClr>
            </a:outerShdw>
          </a:effectLst>
        </p:spPr>
        <p:txBody>
          <a:bodyPr wrap="square">
            <a:spAutoFit/>
          </a:bodyPr>
          <a:lstStyle/>
          <a:p>
            <a:pPr algn="ctr"/>
            <a:r>
              <a:rPr lang="en-US" b="1" dirty="0"/>
              <a:t>THURSDAY, OCTOBER  26, 2023</a:t>
            </a:r>
            <a:endParaRPr lang="en-GB" b="1" dirty="0"/>
          </a:p>
        </p:txBody>
      </p:sp>
      <p:sp>
        <p:nvSpPr>
          <p:cNvPr id="12" name="TextBox 11"/>
          <p:cNvSpPr txBox="1"/>
          <p:nvPr/>
        </p:nvSpPr>
        <p:spPr>
          <a:xfrm>
            <a:off x="2869022" y="1507267"/>
            <a:ext cx="3526970" cy="70788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dirty="0">
                <a:solidFill>
                  <a:schemeClr val="bg1"/>
                </a:solidFill>
                <a:latin typeface="Arial Rounded MT Bold" panose="020F0704030504030204" pitchFamily="34" charset="0"/>
              </a:rPr>
              <a:t>INAUGURAL LECTURE </a:t>
            </a:r>
          </a:p>
          <a:p>
            <a:pPr algn="ctr"/>
            <a:r>
              <a:rPr lang="en-US" sz="1200" dirty="0">
                <a:solidFill>
                  <a:schemeClr val="bg1"/>
                </a:solidFill>
                <a:latin typeface="Arial Rounded MT Bold" panose="020F0704030504030204" pitchFamily="34" charset="0"/>
              </a:rPr>
              <a:t>OF THE</a:t>
            </a:r>
            <a:r>
              <a:rPr lang="en-US" sz="2000" dirty="0">
                <a:solidFill>
                  <a:schemeClr val="bg1"/>
                </a:solidFill>
                <a:latin typeface="Arial Rounded MT Bold" panose="020F0704030504030204" pitchFamily="34" charset="0"/>
              </a:rPr>
              <a:t> UNIVERSITY OF UYO</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0711" y="5381916"/>
            <a:ext cx="6135621" cy="1700705"/>
          </a:xfrm>
          <a:prstGeom prst="rect">
            <a:avLst/>
          </a:prstGeom>
        </p:spPr>
      </p:pic>
      <p:sp>
        <p:nvSpPr>
          <p:cNvPr id="3" name="Slide Number Placeholder 2"/>
          <p:cNvSpPr>
            <a:spLocks noGrp="1"/>
          </p:cNvSpPr>
          <p:nvPr>
            <p:ph type="sldNum" sz="quarter" idx="12"/>
          </p:nvPr>
        </p:nvSpPr>
        <p:spPr/>
        <p:txBody>
          <a:bodyPr/>
          <a:lstStyle/>
          <a:p>
            <a:fld id="{B9621D5F-A4AD-44A5-9576-469707EAD0D4}" type="slidenum">
              <a:rPr lang="en-US" smtClean="0"/>
              <a:t>6</a:t>
            </a:fld>
            <a:endParaRPr lang="en-US"/>
          </a:p>
        </p:txBody>
      </p:sp>
      <p:pic>
        <p:nvPicPr>
          <p:cNvPr id="16" name="Picture 15">
            <a:extLst>
              <a:ext uri="{FF2B5EF4-FFF2-40B4-BE49-F238E27FC236}">
                <a16:creationId xmlns:a16="http://schemas.microsoft.com/office/drawing/2014/main" id="{BE7340A7-BE66-4A17-A266-6C7F92691428}"/>
              </a:ext>
            </a:extLst>
          </p:cNvPr>
          <p:cNvPicPr>
            <a:picLocks noChangeAspect="1"/>
          </p:cNvPicPr>
          <p:nvPr/>
        </p:nvPicPr>
        <p:blipFill rotWithShape="1">
          <a:blip r:embed="rId8">
            <a:extLst>
              <a:ext uri="{28A0092B-C50C-407E-A947-70E740481C1C}">
                <a14:useLocalDpi xmlns:a14="http://schemas.microsoft.com/office/drawing/2010/main" val="0"/>
              </a:ext>
            </a:extLst>
          </a:blip>
          <a:srcRect l="5952" t="27974" r="37357" b="37449"/>
          <a:stretch/>
        </p:blipFill>
        <p:spPr>
          <a:xfrm>
            <a:off x="3621742" y="159809"/>
            <a:ext cx="2061882" cy="1304769"/>
          </a:xfrm>
          <a:prstGeom prst="rect">
            <a:avLst/>
          </a:prstGeom>
        </p:spPr>
      </p:pic>
    </p:spTree>
    <p:extLst>
      <p:ext uri="{BB962C8B-B14F-4D97-AF65-F5344CB8AC3E}">
        <p14:creationId xmlns:p14="http://schemas.microsoft.com/office/powerpoint/2010/main" val="287420113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8E26C9-3608-42DB-82F5-2A5A7D3AB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447"/>
            <a:ext cx="9144002" cy="6876894"/>
          </a:xfrm>
          <a:prstGeom prst="rect">
            <a:avLst/>
          </a:prstGeom>
        </p:spPr>
      </p:pic>
      <p:sp>
        <p:nvSpPr>
          <p:cNvPr id="3" name="TextBox 2">
            <a:extLst>
              <a:ext uri="{FF2B5EF4-FFF2-40B4-BE49-F238E27FC236}">
                <a16:creationId xmlns:a16="http://schemas.microsoft.com/office/drawing/2014/main" id="{C95D71E1-FFFD-4F60-9050-4E85973449A2}"/>
              </a:ext>
            </a:extLst>
          </p:cNvPr>
          <p:cNvSpPr txBox="1"/>
          <p:nvPr/>
        </p:nvSpPr>
        <p:spPr>
          <a:xfrm>
            <a:off x="323557" y="1067931"/>
            <a:ext cx="7715543" cy="5262979"/>
          </a:xfrm>
          <a:prstGeom prst="rect">
            <a:avLst/>
          </a:prstGeom>
          <a:noFill/>
        </p:spPr>
        <p:txBody>
          <a:bodyPr wrap="square">
            <a:spAutoFit/>
          </a:bodyPr>
          <a:lstStyle/>
          <a:p>
            <a:pPr marL="457200" indent="-4572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Mental health is part of the overall general health, and it is a measure of responses</a:t>
            </a:r>
            <a:r>
              <a:rPr lang="en-GB" sz="2400" dirty="0">
                <a:latin typeface="Tahoma" panose="020B0604030504040204" pitchFamily="34" charset="0"/>
                <a:ea typeface="Tahoma" panose="020B0604030504040204" pitchFamily="34" charset="0"/>
                <a:cs typeface="Tahoma" panose="020B0604030504040204" pitchFamily="34" charset="0"/>
              </a:rPr>
              <a:t> to changes in the mind. </a:t>
            </a:r>
          </a:p>
          <a:p>
            <a:pPr marL="457200" indent="-457200">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It is these changes that constitute behaviour. The behaviour influences the way we speak, reason, judge, interact with our neighbours, as well as with our environment. </a:t>
            </a:r>
          </a:p>
          <a:p>
            <a:pPr marL="457200" indent="-457200">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Depending on the context in which the changes occur, a </a:t>
            </a:r>
            <a:r>
              <a:rPr lang="en-US" sz="2400" dirty="0" err="1">
                <a:latin typeface="Tahoma" panose="020B0604030504040204" pitchFamily="34" charset="0"/>
                <a:ea typeface="Tahoma" panose="020B0604030504040204" pitchFamily="34" charset="0"/>
                <a:cs typeface="Tahoma" panose="020B0604030504040204" pitchFamily="34" charset="0"/>
              </a:rPr>
              <a:t>behaviour</a:t>
            </a:r>
            <a:r>
              <a:rPr lang="en-US" sz="2400" dirty="0">
                <a:latin typeface="Tahoma" panose="020B0604030504040204" pitchFamily="34" charset="0"/>
                <a:ea typeface="Tahoma" panose="020B0604030504040204" pitchFamily="34" charset="0"/>
                <a:cs typeface="Tahoma" panose="020B0604030504040204" pitchFamily="34" charset="0"/>
              </a:rPr>
              <a:t> can be normal or abnormal. A </a:t>
            </a:r>
            <a:r>
              <a:rPr lang="en-US" sz="2400" dirty="0" err="1">
                <a:latin typeface="Tahoma" panose="020B0604030504040204" pitchFamily="34" charset="0"/>
                <a:ea typeface="Tahoma" panose="020B0604030504040204" pitchFamily="34" charset="0"/>
                <a:cs typeface="Tahoma" panose="020B0604030504040204" pitchFamily="34" charset="0"/>
              </a:rPr>
              <a:t>behaviour</a:t>
            </a:r>
            <a:r>
              <a:rPr lang="en-US" sz="2400" dirty="0">
                <a:latin typeface="Tahoma" panose="020B0604030504040204" pitchFamily="34" charset="0"/>
                <a:ea typeface="Tahoma" panose="020B0604030504040204" pitchFamily="34" charset="0"/>
                <a:cs typeface="Tahoma" panose="020B0604030504040204" pitchFamily="34" charset="0"/>
              </a:rPr>
              <a:t> is abnormal, if it violates or breaks social norms or is contrary to the cultural and societal expectations </a:t>
            </a:r>
          </a:p>
        </p:txBody>
      </p:sp>
      <p:sp>
        <p:nvSpPr>
          <p:cNvPr id="6" name="TextBox 5">
            <a:extLst>
              <a:ext uri="{FF2B5EF4-FFF2-40B4-BE49-F238E27FC236}">
                <a16:creationId xmlns:a16="http://schemas.microsoft.com/office/drawing/2014/main" id="{CF71E907-A1F2-41FF-8A34-33E5C1F7C2E2}"/>
              </a:ext>
            </a:extLst>
          </p:cNvPr>
          <p:cNvSpPr txBox="1"/>
          <p:nvPr/>
        </p:nvSpPr>
        <p:spPr>
          <a:xfrm>
            <a:off x="0" y="187264"/>
            <a:ext cx="5338916" cy="523220"/>
          </a:xfrm>
          <a:prstGeom prst="rect">
            <a:avLst/>
          </a:prstGeom>
          <a:solidFill>
            <a:srgbClr val="FF0000"/>
          </a:solidFill>
        </p:spPr>
        <p:txBody>
          <a:bodyPr wrap="square">
            <a:spAutoFit/>
          </a:bodyPr>
          <a:lstStyle/>
          <a:p>
            <a:pPr marL="0" indent="0" algn="r">
              <a:buNone/>
            </a:pPr>
            <a: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t>6.     WHAT IS INSANITY</a:t>
            </a:r>
            <a:r>
              <a:rPr lang="en-GB" sz="1600" b="1" i="1" dirty="0">
                <a:solidFill>
                  <a:schemeClr val="bg1"/>
                </a:solidFill>
                <a:latin typeface="Tahoma" panose="020B0604030504040204" pitchFamily="34" charset="0"/>
                <a:ea typeface="Tahoma" panose="020B0604030504040204" pitchFamily="34" charset="0"/>
                <a:cs typeface="Tahoma" panose="020B0604030504040204" pitchFamily="34" charset="0"/>
              </a:rPr>
              <a:t>, contd</a:t>
            </a:r>
            <a:r>
              <a:rPr lang="en-US" sz="1600" i="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707647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430BC-15CD-4DDF-B7FF-01F2D7CEB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447"/>
            <a:ext cx="9144002" cy="6876894"/>
          </a:xfrm>
          <a:prstGeom prst="rect">
            <a:avLst/>
          </a:prstGeom>
        </p:spPr>
      </p:pic>
      <p:sp>
        <p:nvSpPr>
          <p:cNvPr id="2" name="Content Placeholder 2">
            <a:extLst>
              <a:ext uri="{FF2B5EF4-FFF2-40B4-BE49-F238E27FC236}">
                <a16:creationId xmlns:a16="http://schemas.microsoft.com/office/drawing/2014/main" id="{68C8F278-5166-4AFD-9FC5-D6780F9BA2CD}"/>
              </a:ext>
            </a:extLst>
          </p:cNvPr>
          <p:cNvSpPr txBox="1">
            <a:spLocks/>
          </p:cNvSpPr>
          <p:nvPr/>
        </p:nvSpPr>
        <p:spPr>
          <a:xfrm>
            <a:off x="381000" y="723900"/>
            <a:ext cx="8188325" cy="584835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SzPct val="88000"/>
              <a:buFont typeface="Wingdings" panose="05000000000000000000"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dirty="0" err="1">
                <a:latin typeface="Tahoma" panose="020B0604030504040204" pitchFamily="34" charset="0"/>
                <a:ea typeface="Tahoma" panose="020B0604030504040204" pitchFamily="34" charset="0"/>
                <a:cs typeface="Tahoma" panose="020B0604030504040204" pitchFamily="34" charset="0"/>
              </a:rPr>
              <a:t>behaviour</a:t>
            </a:r>
            <a:r>
              <a:rPr lang="en-US" sz="2400" dirty="0">
                <a:latin typeface="Tahoma" panose="020B0604030504040204" pitchFamily="34" charset="0"/>
                <a:ea typeface="Tahoma" panose="020B0604030504040204" pitchFamily="34" charset="0"/>
                <a:cs typeface="Tahoma" panose="020B0604030504040204" pitchFamily="34" charset="0"/>
              </a:rPr>
              <a:t> may be normal, but the context in which it occurs, makes it abnormal. </a:t>
            </a:r>
            <a:r>
              <a:rPr lang="en-GB" sz="2400" dirty="0">
                <a:latin typeface="Tahoma" panose="020B0604030504040204" pitchFamily="34" charset="0"/>
                <a:ea typeface="Tahoma" panose="020B0604030504040204" pitchFamily="34" charset="0"/>
                <a:cs typeface="Tahoma" panose="020B0604030504040204" pitchFamily="34" charset="0"/>
              </a:rPr>
              <a:t> </a:t>
            </a:r>
          </a:p>
          <a:p>
            <a:pPr marL="457200" indent="-457200" algn="just">
              <a:buSzPct val="88000"/>
              <a:buFont typeface="Wingdings" panose="05000000000000000000" pitchFamily="2" charset="2"/>
              <a:buChar char="q"/>
            </a:pPr>
            <a:endParaRPr lang="en-GB" sz="2400" dirty="0">
              <a:latin typeface="Tahoma" panose="020B0604030504040204" pitchFamily="34" charset="0"/>
              <a:ea typeface="Tahoma" panose="020B0604030504040204" pitchFamily="34" charset="0"/>
              <a:cs typeface="Tahoma" panose="020B0604030504040204" pitchFamily="34" charset="0"/>
            </a:endParaRPr>
          </a:p>
          <a:p>
            <a:pPr marL="457200" indent="-457200" algn="just">
              <a:buSzPct val="88000"/>
              <a:buFont typeface="Wingdings" panose="05000000000000000000" pitchFamily="2" charset="2"/>
              <a:buChar char="q"/>
            </a:pPr>
            <a:r>
              <a:rPr lang="en-GB" sz="2400" dirty="0">
                <a:latin typeface="Tahoma" panose="020B0604030504040204" pitchFamily="34" charset="0"/>
                <a:ea typeface="Tahoma" panose="020B0604030504040204" pitchFamily="34" charset="0"/>
                <a:cs typeface="Tahoma" panose="020B0604030504040204" pitchFamily="34" charset="0"/>
              </a:rPr>
              <a:t>For instance, a behaviour that would earn a musician billions of Naira can take a University Professor to a mental home. </a:t>
            </a:r>
          </a:p>
          <a:p>
            <a:pPr marL="457200" indent="-457200" algn="just">
              <a:buSzPct val="88000"/>
              <a:buFont typeface="Wingdings" panose="05000000000000000000" pitchFamily="2" charset="2"/>
              <a:buChar char="q"/>
            </a:pPr>
            <a:endParaRPr lang="en-GB" sz="2400" dirty="0">
              <a:latin typeface="Tahoma" panose="020B0604030504040204" pitchFamily="34" charset="0"/>
              <a:ea typeface="Tahoma" panose="020B0604030504040204" pitchFamily="34" charset="0"/>
              <a:cs typeface="Tahoma" panose="020B0604030504040204" pitchFamily="34" charset="0"/>
            </a:endParaRPr>
          </a:p>
          <a:p>
            <a:pPr marL="457200" indent="-457200" algn="just">
              <a:buSzPct val="88000"/>
              <a:buFont typeface="Wingdings" panose="05000000000000000000"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Nobody</a:t>
            </a:r>
            <a:r>
              <a:rPr lang="en-GB" sz="2400" dirty="0">
                <a:latin typeface="Tahoma" panose="020B0604030504040204" pitchFamily="34" charset="0"/>
                <a:ea typeface="Tahoma" panose="020B0604030504040204" pitchFamily="34" charset="0"/>
                <a:cs typeface="Tahoma" panose="020B0604030504040204" pitchFamily="34" charset="0"/>
              </a:rPr>
              <a:t> would mind or see anything wrong, if a musician sings and dances naked, even in a market square. However, the situation may not be the same</a:t>
            </a:r>
            <a:r>
              <a:rPr lang="en-US" sz="2400" dirty="0">
                <a:latin typeface="Tahoma" panose="020B0604030504040204" pitchFamily="34" charset="0"/>
                <a:ea typeface="Tahoma" panose="020B0604030504040204" pitchFamily="34" charset="0"/>
                <a:cs typeface="Tahoma" panose="020B0604030504040204" pitchFamily="34" charset="0"/>
              </a:rPr>
              <a:t>,</a:t>
            </a:r>
            <a:r>
              <a:rPr lang="en-GB" sz="2400" dirty="0">
                <a:latin typeface="Tahoma" panose="020B0604030504040204" pitchFamily="34" charset="0"/>
                <a:ea typeface="Tahoma" panose="020B0604030504040204" pitchFamily="34" charset="0"/>
                <a:cs typeface="Tahoma" panose="020B0604030504040204" pitchFamily="34" charset="0"/>
              </a:rPr>
              <a:t> if a University Theatre Arts Professor appears naked</a:t>
            </a:r>
            <a:r>
              <a:rPr lang="en-US" sz="2400" dirty="0">
                <a:latin typeface="Tahoma" panose="020B0604030504040204" pitchFamily="34" charset="0"/>
                <a:ea typeface="Tahoma" panose="020B0604030504040204" pitchFamily="34" charset="0"/>
                <a:cs typeface="Tahoma" panose="020B0604030504040204" pitchFamily="34" charset="0"/>
              </a:rPr>
              <a:t>, </a:t>
            </a:r>
            <a:r>
              <a:rPr lang="en-GB" sz="2400" dirty="0">
                <a:latin typeface="Tahoma" panose="020B0604030504040204" pitchFamily="34" charset="0"/>
                <a:ea typeface="Tahoma" panose="020B0604030504040204" pitchFamily="34" charset="0"/>
                <a:cs typeface="Tahoma" panose="020B0604030504040204" pitchFamily="34" charset="0"/>
              </a:rPr>
              <a:t>even in his or her personal or private office. </a:t>
            </a:r>
          </a:p>
          <a:p>
            <a:pPr marL="457200" indent="-457200" algn="just">
              <a:buSzPct val="88000"/>
              <a:buFont typeface="Wingdings" panose="05000000000000000000" pitchFamily="2" charset="2"/>
              <a:buChar char="q"/>
            </a:pPr>
            <a:endParaRPr lang="en-GB" sz="2400" dirty="0">
              <a:latin typeface="Tahoma" panose="020B0604030504040204" pitchFamily="34" charset="0"/>
              <a:ea typeface="Tahoma" panose="020B0604030504040204" pitchFamily="34" charset="0"/>
              <a:cs typeface="Tahoma" panose="020B0604030504040204" pitchFamily="34" charset="0"/>
            </a:endParaRPr>
          </a:p>
          <a:p>
            <a:pPr marL="457200" indent="-457200" algn="just">
              <a:buSzPct val="88000"/>
              <a:buFont typeface="Wingdings" panose="05000000000000000000" pitchFamily="2" charset="2"/>
              <a:buChar char="q"/>
            </a:pPr>
            <a:r>
              <a:rPr lang="en-GB" sz="2400" dirty="0">
                <a:latin typeface="Tahoma" panose="020B0604030504040204" pitchFamily="34" charset="0"/>
                <a:ea typeface="Tahoma" panose="020B0604030504040204" pitchFamily="34" charset="0"/>
                <a:cs typeface="Tahoma" panose="020B0604030504040204" pitchFamily="34" charset="0"/>
              </a:rPr>
              <a:t>This may not be regarded by all standard as a culturally acceptable behaviour, therefore, the society would frown at it.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D988EF9D-9961-47E1-8C3D-9CA928D8DAC1}"/>
              </a:ext>
            </a:extLst>
          </p:cNvPr>
          <p:cNvSpPr txBox="1"/>
          <p:nvPr/>
        </p:nvSpPr>
        <p:spPr>
          <a:xfrm>
            <a:off x="0" y="187264"/>
            <a:ext cx="5338916" cy="523220"/>
          </a:xfrm>
          <a:prstGeom prst="rect">
            <a:avLst/>
          </a:prstGeom>
          <a:solidFill>
            <a:srgbClr val="FF0000"/>
          </a:solidFill>
        </p:spPr>
        <p:txBody>
          <a:bodyPr wrap="square">
            <a:spAutoFit/>
          </a:bodyPr>
          <a:lstStyle/>
          <a:p>
            <a:pPr marL="0" indent="0" algn="r">
              <a:buNone/>
            </a:pPr>
            <a: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t>6.     WHAT IS INSANITY</a:t>
            </a:r>
            <a:r>
              <a:rPr lang="en-GB" sz="1600" b="1" i="1" dirty="0">
                <a:solidFill>
                  <a:schemeClr val="bg1"/>
                </a:solidFill>
                <a:latin typeface="Tahoma" panose="020B0604030504040204" pitchFamily="34" charset="0"/>
                <a:ea typeface="Tahoma" panose="020B0604030504040204" pitchFamily="34" charset="0"/>
                <a:cs typeface="Tahoma" panose="020B0604030504040204" pitchFamily="34" charset="0"/>
              </a:rPr>
              <a:t>, contd</a:t>
            </a:r>
            <a:r>
              <a:rPr lang="en-US" sz="1600" i="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474686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8F1FEF-71E8-4B67-8D1E-0781672F9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a:extLst>
              <a:ext uri="{FF2B5EF4-FFF2-40B4-BE49-F238E27FC236}">
                <a16:creationId xmlns:a16="http://schemas.microsoft.com/office/drawing/2014/main" id="{02ADCF37-3B6B-4D24-B123-0DDF43A760A2}"/>
              </a:ext>
            </a:extLst>
          </p:cNvPr>
          <p:cNvSpPr txBox="1">
            <a:spLocks/>
          </p:cNvSpPr>
          <p:nvPr/>
        </p:nvSpPr>
        <p:spPr>
          <a:xfrm>
            <a:off x="590550" y="857250"/>
            <a:ext cx="8039100" cy="552450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It would be a miracle, if the said</a:t>
            </a:r>
            <a:r>
              <a:rPr lang="en-US" sz="2400" dirty="0">
                <a:latin typeface="Tahoma" panose="020B0604030504040204" pitchFamily="34" charset="0"/>
                <a:ea typeface="Tahoma" panose="020B0604030504040204" pitchFamily="34" charset="0"/>
                <a:cs typeface="Tahoma" panose="020B0604030504040204" pitchFamily="34" charset="0"/>
              </a:rPr>
              <a:t> Professor </a:t>
            </a:r>
            <a:r>
              <a:rPr lang="en-GB" sz="2400" dirty="0">
                <a:latin typeface="Tahoma" panose="020B0604030504040204" pitchFamily="34" charset="0"/>
                <a:ea typeface="Tahoma" panose="020B0604030504040204" pitchFamily="34" charset="0"/>
                <a:cs typeface="Tahoma" panose="020B0604030504040204" pitchFamily="34" charset="0"/>
              </a:rPr>
              <a:t>would not wake up to find himself or herself answering questions in a mental home. </a:t>
            </a:r>
          </a:p>
          <a:p>
            <a:pPr>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Insanity simply means abnormal </a:t>
            </a:r>
            <a:r>
              <a:rPr lang="en-US" sz="2400" dirty="0" err="1">
                <a:latin typeface="Tahoma" panose="020B0604030504040204" pitchFamily="34" charset="0"/>
                <a:ea typeface="Tahoma" panose="020B0604030504040204" pitchFamily="34" charset="0"/>
                <a:cs typeface="Tahoma" panose="020B0604030504040204" pitchFamily="34" charset="0"/>
              </a:rPr>
              <a:t>behaviours</a:t>
            </a:r>
            <a:r>
              <a:rPr lang="en-US" sz="2400" dirty="0">
                <a:latin typeface="Tahoma" panose="020B0604030504040204" pitchFamily="34" charset="0"/>
                <a:ea typeface="Tahoma" panose="020B0604030504040204" pitchFamily="34" charset="0"/>
                <a:cs typeface="Tahoma" panose="020B0604030504040204" pitchFamily="34" charset="0"/>
              </a:rPr>
              <a:t>. </a:t>
            </a: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symptoms are the same in all societies, but cultural influence and differences may </a:t>
            </a:r>
            <a:r>
              <a:rPr lang="en-GB" sz="2400" dirty="0">
                <a:latin typeface="Tahoma" panose="020B0604030504040204" pitchFamily="34" charset="0"/>
                <a:ea typeface="Tahoma" panose="020B0604030504040204" pitchFamily="34" charset="0"/>
                <a:cs typeface="Tahoma" panose="020B0604030504040204" pitchFamily="34" charset="0"/>
              </a:rPr>
              <a:t>modify</a:t>
            </a:r>
            <a:r>
              <a:rPr lang="en-US" sz="2400" dirty="0">
                <a:latin typeface="Tahoma" panose="020B0604030504040204" pitchFamily="34" charset="0"/>
                <a:ea typeface="Tahoma" panose="020B0604030504040204" pitchFamily="34" charset="0"/>
                <a:cs typeface="Tahoma" panose="020B0604030504040204" pitchFamily="34" charset="0"/>
              </a:rPr>
              <a:t> the presentations. </a:t>
            </a: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Insanity associated with psychosis is characterized by hallucinations, delusions and illusions in every society, but the contents are influenced by the culture of the people. </a:t>
            </a: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68D5EA31-C7F2-4850-A104-008CAF6C5AFB}"/>
              </a:ext>
            </a:extLst>
          </p:cNvPr>
          <p:cNvSpPr txBox="1"/>
          <p:nvPr/>
        </p:nvSpPr>
        <p:spPr>
          <a:xfrm>
            <a:off x="0" y="187264"/>
            <a:ext cx="5338916" cy="523220"/>
          </a:xfrm>
          <a:prstGeom prst="rect">
            <a:avLst/>
          </a:prstGeom>
          <a:solidFill>
            <a:srgbClr val="FF0000"/>
          </a:solidFill>
        </p:spPr>
        <p:txBody>
          <a:bodyPr wrap="square">
            <a:spAutoFit/>
          </a:bodyPr>
          <a:lstStyle/>
          <a:p>
            <a:pPr marL="0" indent="0" algn="r">
              <a:buNone/>
            </a:pPr>
            <a: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t>6.     WHAT IS INSANITY</a:t>
            </a:r>
            <a:r>
              <a:rPr lang="en-GB" sz="1600" b="1" i="1" dirty="0">
                <a:solidFill>
                  <a:schemeClr val="bg1"/>
                </a:solidFill>
                <a:latin typeface="Tahoma" panose="020B0604030504040204" pitchFamily="34" charset="0"/>
                <a:ea typeface="Tahoma" panose="020B0604030504040204" pitchFamily="34" charset="0"/>
                <a:cs typeface="Tahoma" panose="020B0604030504040204" pitchFamily="34" charset="0"/>
              </a:rPr>
              <a:t>, contd</a:t>
            </a:r>
            <a:r>
              <a:rPr lang="en-US" sz="1600" i="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861518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D4D861-3D3B-4621-A0C9-05E6CB07B97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2AE7114D-E677-4F8F-AAF6-4F20663430D3}"/>
              </a:ext>
            </a:extLst>
          </p:cNvPr>
          <p:cNvSpPr txBox="1"/>
          <p:nvPr/>
        </p:nvSpPr>
        <p:spPr>
          <a:xfrm>
            <a:off x="0" y="187264"/>
            <a:ext cx="5338916" cy="523220"/>
          </a:xfrm>
          <a:prstGeom prst="rect">
            <a:avLst/>
          </a:prstGeom>
          <a:solidFill>
            <a:srgbClr val="FF0000"/>
          </a:solidFill>
        </p:spPr>
        <p:txBody>
          <a:bodyPr wrap="square">
            <a:spAutoFit/>
          </a:bodyPr>
          <a:lstStyle/>
          <a:p>
            <a:pPr marL="0" indent="0" algn="r">
              <a:buNone/>
            </a:pPr>
            <a: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t>6.     WHAT IS INSANITY</a:t>
            </a:r>
            <a:r>
              <a:rPr lang="en-GB" sz="1600" b="1" i="1" dirty="0">
                <a:solidFill>
                  <a:schemeClr val="bg1"/>
                </a:solidFill>
                <a:latin typeface="Tahoma" panose="020B0604030504040204" pitchFamily="34" charset="0"/>
                <a:ea typeface="Tahoma" panose="020B0604030504040204" pitchFamily="34" charset="0"/>
                <a:cs typeface="Tahoma" panose="020B0604030504040204" pitchFamily="34" charset="0"/>
              </a:rPr>
              <a:t>, contd</a:t>
            </a:r>
            <a:r>
              <a:rPr lang="en-US" sz="1600" i="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9914F99B-5099-4E64-B1B8-50096BE5EF9B}"/>
              </a:ext>
            </a:extLst>
          </p:cNvPr>
          <p:cNvSpPr txBox="1"/>
          <p:nvPr/>
        </p:nvSpPr>
        <p:spPr>
          <a:xfrm>
            <a:off x="295275" y="897748"/>
            <a:ext cx="8553450" cy="4939814"/>
          </a:xfrm>
          <a:prstGeom prst="rect">
            <a:avLst/>
          </a:prstGeom>
          <a:solidFill>
            <a:schemeClr val="bg1"/>
          </a:solidFill>
        </p:spPr>
        <p:txBody>
          <a:bodyPr wrap="square">
            <a:spAutoFit/>
          </a:bodyPr>
          <a:lstStyle/>
          <a:p>
            <a:pPr marL="400050" indent="-400050">
              <a:lnSpc>
                <a:spcPct val="90000"/>
              </a:lnSpc>
              <a:buFont typeface="Wingdings" panose="05000000000000000000" pitchFamily="2" charset="2"/>
              <a:buChar char="§"/>
            </a:pPr>
            <a:r>
              <a:rPr lang="en-US" sz="2500" dirty="0">
                <a:latin typeface="Tahoma" panose="020B0604030504040204" pitchFamily="34" charset="0"/>
                <a:ea typeface="Tahoma" panose="020B0604030504040204" pitchFamily="34" charset="0"/>
                <a:cs typeface="Tahoma" panose="020B0604030504040204" pitchFamily="34" charset="0"/>
              </a:rPr>
              <a:t>What will single out an insane individual first and foremost, are abnormal </a:t>
            </a:r>
            <a:r>
              <a:rPr lang="en-US" sz="2500" dirty="0" err="1">
                <a:latin typeface="Tahoma" panose="020B0604030504040204" pitchFamily="34" charset="0"/>
                <a:ea typeface="Tahoma" panose="020B0604030504040204" pitchFamily="34" charset="0"/>
                <a:cs typeface="Tahoma" panose="020B0604030504040204" pitchFamily="34" charset="0"/>
              </a:rPr>
              <a:t>behaviours</a:t>
            </a:r>
            <a:r>
              <a:rPr lang="en-US" sz="2500" dirty="0">
                <a:latin typeface="Tahoma" panose="020B0604030504040204" pitchFamily="34" charset="0"/>
                <a:ea typeface="Tahoma" panose="020B0604030504040204" pitchFamily="34" charset="0"/>
                <a:cs typeface="Tahoma" panose="020B0604030504040204" pitchFamily="34" charset="0"/>
              </a:rPr>
              <a:t>. </a:t>
            </a:r>
          </a:p>
          <a:p>
            <a:pPr marL="400050" indent="-400050">
              <a:lnSpc>
                <a:spcPct val="90000"/>
              </a:lnSpc>
              <a:buFont typeface="Wingdings" panose="05000000000000000000" pitchFamily="2" charset="2"/>
              <a:buChar char="§"/>
            </a:pPr>
            <a:endParaRPr lang="en-US" sz="2500" dirty="0">
              <a:latin typeface="Tahoma" panose="020B0604030504040204" pitchFamily="34" charset="0"/>
              <a:ea typeface="Tahoma" panose="020B0604030504040204" pitchFamily="34" charset="0"/>
              <a:cs typeface="Tahoma" panose="020B0604030504040204" pitchFamily="34" charset="0"/>
            </a:endParaRPr>
          </a:p>
          <a:p>
            <a:pPr marL="400050" indent="-400050">
              <a:lnSpc>
                <a:spcPct val="90000"/>
              </a:lnSpc>
              <a:buFont typeface="Wingdings" panose="05000000000000000000" pitchFamily="2" charset="2"/>
              <a:buChar char="§"/>
            </a:pPr>
            <a:r>
              <a:rPr lang="en-US" sz="2500" dirty="0">
                <a:latin typeface="Tahoma" panose="020B0604030504040204" pitchFamily="34" charset="0"/>
                <a:ea typeface="Tahoma" panose="020B0604030504040204" pitchFamily="34" charset="0"/>
                <a:cs typeface="Tahoma" panose="020B0604030504040204" pitchFamily="34" charset="0"/>
              </a:rPr>
              <a:t>However, the  individual will have delusions of persecution, whether someone comes from America, Russia or Nigeria. But the American may believe the CIA is after him or her, while with the Russian, it is KGB, and in the Nigerian, it is the witches. </a:t>
            </a:r>
          </a:p>
          <a:p>
            <a:pPr marL="400050" indent="-400050">
              <a:lnSpc>
                <a:spcPct val="90000"/>
              </a:lnSpc>
              <a:buFont typeface="Wingdings" panose="05000000000000000000" pitchFamily="2" charset="2"/>
              <a:buChar char="§"/>
            </a:pPr>
            <a:endParaRPr lang="en-US" sz="2500" dirty="0">
              <a:latin typeface="Tahoma" panose="020B0604030504040204" pitchFamily="34" charset="0"/>
              <a:ea typeface="Tahoma" panose="020B0604030504040204" pitchFamily="34" charset="0"/>
              <a:cs typeface="Tahoma" panose="020B0604030504040204" pitchFamily="34" charset="0"/>
            </a:endParaRPr>
          </a:p>
          <a:p>
            <a:pPr marL="400050" indent="-400050">
              <a:lnSpc>
                <a:spcPct val="90000"/>
              </a:lnSpc>
              <a:buFont typeface="Wingdings" panose="05000000000000000000" pitchFamily="2" charset="2"/>
              <a:buChar char="§"/>
            </a:pPr>
            <a:r>
              <a:rPr lang="en-US" sz="2500" dirty="0">
                <a:latin typeface="Tahoma" panose="020B0604030504040204" pitchFamily="34" charset="0"/>
                <a:ea typeface="Tahoma" panose="020B0604030504040204" pitchFamily="34" charset="0"/>
                <a:cs typeface="Tahoma" panose="020B0604030504040204" pitchFamily="34" charset="0"/>
              </a:rPr>
              <a:t>All abnormal </a:t>
            </a:r>
            <a:r>
              <a:rPr lang="en-US" sz="2500" dirty="0" err="1">
                <a:latin typeface="Tahoma" panose="020B0604030504040204" pitchFamily="34" charset="0"/>
                <a:ea typeface="Tahoma" panose="020B0604030504040204" pitchFamily="34" charset="0"/>
                <a:cs typeface="Tahoma" panose="020B0604030504040204" pitchFamily="34" charset="0"/>
              </a:rPr>
              <a:t>behaviours</a:t>
            </a:r>
            <a:r>
              <a:rPr lang="en-US" sz="2500" dirty="0">
                <a:latin typeface="Tahoma" panose="020B0604030504040204" pitchFamily="34" charset="0"/>
                <a:ea typeface="Tahoma" panose="020B0604030504040204" pitchFamily="34" charset="0"/>
                <a:cs typeface="Tahoma" panose="020B0604030504040204" pitchFamily="34" charset="0"/>
              </a:rPr>
              <a:t> are due to the failure of individuals to control emotions and impulses. </a:t>
            </a:r>
          </a:p>
          <a:p>
            <a:pPr marL="400050" indent="-400050">
              <a:lnSpc>
                <a:spcPct val="90000"/>
              </a:lnSpc>
              <a:buFont typeface="Wingdings" panose="05000000000000000000" pitchFamily="2" charset="2"/>
              <a:buChar char="§"/>
            </a:pPr>
            <a:endParaRPr lang="en-US" sz="2500" dirty="0">
              <a:latin typeface="Tahoma" panose="020B0604030504040204" pitchFamily="34" charset="0"/>
              <a:ea typeface="Tahoma" panose="020B0604030504040204" pitchFamily="34" charset="0"/>
              <a:cs typeface="Tahoma" panose="020B0604030504040204" pitchFamily="34" charset="0"/>
            </a:endParaRPr>
          </a:p>
          <a:p>
            <a:pPr marL="400050" indent="-400050">
              <a:lnSpc>
                <a:spcPct val="90000"/>
              </a:lnSpc>
              <a:buFont typeface="Wingdings" panose="05000000000000000000" pitchFamily="2" charset="2"/>
              <a:buChar char="§"/>
            </a:pPr>
            <a:r>
              <a:rPr lang="en-US" sz="2500" dirty="0">
                <a:latin typeface="Tahoma" panose="020B0604030504040204" pitchFamily="34" charset="0"/>
                <a:ea typeface="Tahoma" panose="020B0604030504040204" pitchFamily="34" charset="0"/>
                <a:cs typeface="Tahoma" panose="020B0604030504040204" pitchFamily="34" charset="0"/>
              </a:rPr>
              <a:t>Greed, corruption, lies, jealousy, stealing or embezzlement,  are definitely symptoms of insanity. </a:t>
            </a:r>
          </a:p>
        </p:txBody>
      </p:sp>
    </p:spTree>
    <p:extLst>
      <p:ext uri="{BB962C8B-B14F-4D97-AF65-F5344CB8AC3E}">
        <p14:creationId xmlns:p14="http://schemas.microsoft.com/office/powerpoint/2010/main" val="1409479047"/>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806096-AD4C-4DD9-A778-D6CCAA9E1755}"/>
              </a:ext>
            </a:extLst>
          </p:cNvPr>
          <p:cNvPicPr>
            <a:picLocks noChangeAspect="1"/>
          </p:cNvPicPr>
          <p:nvPr/>
        </p:nvPicPr>
        <p:blipFill rotWithShape="1">
          <a:blip r:embed="rId2">
            <a:duotone>
              <a:schemeClr val="accent6">
                <a:shade val="45000"/>
                <a:satMod val="135000"/>
              </a:schemeClr>
              <a:prstClr val="white"/>
            </a:duotone>
          </a:blip>
          <a:srcRect b="14018"/>
          <a:stretch/>
        </p:blipFill>
        <p:spPr>
          <a:xfrm>
            <a:off x="0" y="0"/>
            <a:ext cx="9144000" cy="6781115"/>
          </a:xfrm>
          <a:prstGeom prst="rect">
            <a:avLst/>
          </a:prstGeom>
        </p:spPr>
      </p:pic>
      <p:sp>
        <p:nvSpPr>
          <p:cNvPr id="5" name="TextBox 4">
            <a:extLst>
              <a:ext uri="{FF2B5EF4-FFF2-40B4-BE49-F238E27FC236}">
                <a16:creationId xmlns:a16="http://schemas.microsoft.com/office/drawing/2014/main" id="{CF4B5DA3-0059-4F30-B555-7555119EF0DC}"/>
              </a:ext>
            </a:extLst>
          </p:cNvPr>
          <p:cNvSpPr txBox="1"/>
          <p:nvPr/>
        </p:nvSpPr>
        <p:spPr>
          <a:xfrm>
            <a:off x="0" y="76885"/>
            <a:ext cx="9144000" cy="1077218"/>
          </a:xfrm>
          <a:prstGeom prst="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indent="0" algn="ctr">
              <a:buNone/>
            </a:pPr>
            <a:r>
              <a:rPr lang="en-US" sz="3200" b="1" dirty="0">
                <a:solidFill>
                  <a:schemeClr val="bg1"/>
                </a:solidFill>
              </a:rPr>
              <a:t>THE COMPASS OF INSANITY (THE BRAIN, BODY, MIND, SOUL, AND THE SPIRIT)</a:t>
            </a:r>
            <a:endParaRPr lang="en-US" sz="3200" dirty="0">
              <a:solidFill>
                <a:schemeClr val="bg1"/>
              </a:solidFill>
            </a:endParaRPr>
          </a:p>
        </p:txBody>
      </p:sp>
      <p:sp>
        <p:nvSpPr>
          <p:cNvPr id="6" name="Content Placeholder 2">
            <a:extLst>
              <a:ext uri="{FF2B5EF4-FFF2-40B4-BE49-F238E27FC236}">
                <a16:creationId xmlns:a16="http://schemas.microsoft.com/office/drawing/2014/main" id="{73C27696-97F5-46C8-94BB-C3B8FDD2922F}"/>
              </a:ext>
            </a:extLst>
          </p:cNvPr>
          <p:cNvSpPr txBox="1">
            <a:spLocks/>
          </p:cNvSpPr>
          <p:nvPr/>
        </p:nvSpPr>
        <p:spPr>
          <a:xfrm>
            <a:off x="361950" y="1295400"/>
            <a:ext cx="8496300" cy="52578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Mental illness has continued to mystify and inspire awe in human beings. This is not unconnected with the myth and superstition surrounding </a:t>
            </a:r>
            <a:r>
              <a:rPr lang="en-US" sz="2400" dirty="0">
                <a:latin typeface="Tahoma" panose="020B0604030504040204" pitchFamily="34" charset="0"/>
                <a:ea typeface="Tahoma" panose="020B0604030504040204" pitchFamily="34" charset="0"/>
                <a:cs typeface="Tahoma" panose="020B0604030504040204" pitchFamily="34" charset="0"/>
              </a:rPr>
              <a:t>the causes of the illness. </a:t>
            </a:r>
          </a:p>
          <a:p>
            <a:pPr marL="342900" indent="-342900">
              <a:lnSpc>
                <a:spcPct val="100000"/>
              </a:lnSpc>
              <a:spcBef>
                <a:spcPts val="0"/>
              </a:spcBef>
              <a:buFont typeface="Wingdings" panose="05000000000000000000" pitchFamily="2" charset="2"/>
              <a:buChar char="§"/>
            </a:pPr>
            <a:endParaRPr lang="en-US" sz="30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0000"/>
              </a:lnSpc>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Despite the emerging and increasing evidence that the brain and nervous system are the major organs in the body influencing human thought, feeling and </a:t>
            </a:r>
            <a:r>
              <a:rPr lang="en-US" sz="2400" dirty="0" err="1">
                <a:latin typeface="Tahoma" panose="020B0604030504040204" pitchFamily="34" charset="0"/>
                <a:ea typeface="Tahoma" panose="020B0604030504040204" pitchFamily="34" charset="0"/>
                <a:cs typeface="Tahoma" panose="020B0604030504040204" pitchFamily="34" charset="0"/>
              </a:rPr>
              <a:t>behaviour</a:t>
            </a:r>
            <a:r>
              <a:rPr lang="en-US" sz="2400" dirty="0">
                <a:latin typeface="Tahoma" panose="020B0604030504040204" pitchFamily="34" charset="0"/>
                <a:ea typeface="Tahoma" panose="020B0604030504040204" pitchFamily="34" charset="0"/>
                <a:cs typeface="Tahoma" panose="020B0604030504040204" pitchFamily="34" charset="0"/>
              </a:rPr>
              <a:t>, a lot of people, including the religious leaders, </a:t>
            </a:r>
            <a:r>
              <a:rPr lang="en-GB" sz="2400" dirty="0">
                <a:latin typeface="Tahoma" panose="020B0604030504040204" pitchFamily="34" charset="0"/>
                <a:ea typeface="Tahoma" panose="020B0604030504040204" pitchFamily="34" charset="0"/>
                <a:cs typeface="Tahoma" panose="020B0604030504040204" pitchFamily="34" charset="0"/>
              </a:rPr>
              <a:t>still belief that mental illness is a spiritual problem. </a:t>
            </a:r>
          </a:p>
          <a:p>
            <a:pPr marL="342900" indent="-342900">
              <a:lnSpc>
                <a:spcPct val="100000"/>
              </a:lnSpc>
              <a:spcBef>
                <a:spcPts val="0"/>
              </a:spcBef>
              <a:buFont typeface="Wingdings" panose="05000000000000000000" pitchFamily="2" charset="2"/>
              <a:buChar char="§"/>
            </a:pPr>
            <a:endParaRPr lang="en-GB" sz="19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0000"/>
              </a:lnSpc>
              <a:spcBef>
                <a:spcPts val="0"/>
              </a:spcBef>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Many of them mistakenly link </a:t>
            </a:r>
            <a:r>
              <a:rPr lang="en-US" sz="2400" dirty="0">
                <a:latin typeface="Tahoma" panose="020B0604030504040204" pitchFamily="34" charset="0"/>
                <a:ea typeface="Tahoma" panose="020B0604030504040204" pitchFamily="34" charset="0"/>
                <a:cs typeface="Tahoma" panose="020B0604030504040204" pitchFamily="34" charset="0"/>
              </a:rPr>
              <a:t>mental events with the </a:t>
            </a:r>
            <a:r>
              <a:rPr lang="en-GB" sz="2400" dirty="0">
                <a:latin typeface="Tahoma" panose="020B0604030504040204" pitchFamily="34" charset="0"/>
                <a:ea typeface="Tahoma" panose="020B0604030504040204" pitchFamily="34" charset="0"/>
                <a:cs typeface="Tahoma" panose="020B0604030504040204" pitchFamily="34" charset="0"/>
              </a:rPr>
              <a:t>mind, soul and the spirit. There is no evidence to prove that there is a link. However, </a:t>
            </a:r>
            <a:r>
              <a:rPr lang="en-US" sz="2400" dirty="0">
                <a:latin typeface="Tahoma" panose="020B0604030504040204" pitchFamily="34" charset="0"/>
                <a:ea typeface="Tahoma" panose="020B0604030504040204" pitchFamily="34" charset="0"/>
                <a:cs typeface="Tahoma" panose="020B0604030504040204" pitchFamily="34" charset="0"/>
              </a:rPr>
              <a:t>this is not unconnected with the miracle of Jesus Christ (Mark 5:8-13).</a:t>
            </a:r>
          </a:p>
        </p:txBody>
      </p:sp>
    </p:spTree>
    <p:extLst>
      <p:ext uri="{BB962C8B-B14F-4D97-AF65-F5344CB8AC3E}">
        <p14:creationId xmlns:p14="http://schemas.microsoft.com/office/powerpoint/2010/main" val="246901342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B5920F-206A-466C-9D23-4AABFFC20558}"/>
              </a:ext>
            </a:extLst>
          </p:cNvPr>
          <p:cNvPicPr>
            <a:picLocks noChangeAspect="1"/>
          </p:cNvPicPr>
          <p:nvPr/>
        </p:nvPicPr>
        <p:blipFill rotWithShape="1">
          <a:blip r:embed="rId2"/>
          <a:srcRect t="74272" r="8647"/>
          <a:stretch/>
        </p:blipFill>
        <p:spPr>
          <a:xfrm rot="16200000">
            <a:off x="5314951" y="3028948"/>
            <a:ext cx="6858000" cy="800102"/>
          </a:xfrm>
          <a:prstGeom prst="rect">
            <a:avLst/>
          </a:prstGeom>
        </p:spPr>
      </p:pic>
      <p:pic>
        <p:nvPicPr>
          <p:cNvPr id="7" name="Picture 6">
            <a:extLst>
              <a:ext uri="{FF2B5EF4-FFF2-40B4-BE49-F238E27FC236}">
                <a16:creationId xmlns:a16="http://schemas.microsoft.com/office/drawing/2014/main" id="{CC1A1A07-63B8-4E9C-ACA9-6C635AF64238}"/>
              </a:ext>
            </a:extLst>
          </p:cNvPr>
          <p:cNvPicPr>
            <a:picLocks noChangeAspect="1"/>
          </p:cNvPicPr>
          <p:nvPr/>
        </p:nvPicPr>
        <p:blipFill rotWithShape="1">
          <a:blip r:embed="rId2"/>
          <a:srcRect t="74272" r="8647"/>
          <a:stretch/>
        </p:blipFill>
        <p:spPr>
          <a:xfrm>
            <a:off x="0" y="6438900"/>
            <a:ext cx="8553450" cy="399365"/>
          </a:xfrm>
          <a:prstGeom prst="rect">
            <a:avLst/>
          </a:prstGeom>
        </p:spPr>
      </p:pic>
      <p:sp>
        <p:nvSpPr>
          <p:cNvPr id="3" name="Content Placeholder 2"/>
          <p:cNvSpPr>
            <a:spLocks noGrp="1"/>
          </p:cNvSpPr>
          <p:nvPr>
            <p:ph idx="4294967295"/>
          </p:nvPr>
        </p:nvSpPr>
        <p:spPr>
          <a:xfrm>
            <a:off x="190500" y="1524000"/>
            <a:ext cx="8362950" cy="4373562"/>
          </a:xfrm>
        </p:spPr>
        <p:txBody>
          <a:bodyPr>
            <a:noAutofit/>
          </a:bodyPr>
          <a:lstStyle/>
          <a:p>
            <a:pPr marL="400050" indent="-400050">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Christ is reported to have cured a man with an unclean spirit by casting out the devils from within the man and hurling them onto a herd of swine. </a:t>
            </a:r>
          </a:p>
          <a:p>
            <a:pPr marL="400050" indent="-400050">
              <a:buFont typeface="Wingdings" panose="05000000000000000000" pitchFamily="2" charset="2"/>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400050" indent="-400050">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The unclean sprit mentioned here is believed or presumed to be mental illness. </a:t>
            </a:r>
          </a:p>
          <a:p>
            <a:pPr marL="400050" indent="-400050">
              <a:buFont typeface="Wingdings" panose="05000000000000000000" pitchFamily="2" charset="2"/>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400050" indent="-400050">
              <a:buFont typeface="Wingdings" panose="05000000000000000000" pitchFamily="2" charset="2"/>
              <a:buChar char="§"/>
            </a:pPr>
            <a:r>
              <a:rPr lang="en-GB" sz="2600" dirty="0">
                <a:latin typeface="Tahoma" panose="020B0604030504040204" pitchFamily="34" charset="0"/>
                <a:ea typeface="Tahoma" panose="020B0604030504040204" pitchFamily="34" charset="0"/>
                <a:cs typeface="Tahoma" panose="020B0604030504040204" pitchFamily="34" charset="0"/>
              </a:rPr>
              <a:t>The concept of mind, soul and </a:t>
            </a:r>
            <a:r>
              <a:rPr lang="en-US" sz="2600" dirty="0">
                <a:latin typeface="Tahoma" panose="020B0604030504040204" pitchFamily="34" charset="0"/>
                <a:ea typeface="Tahoma" panose="020B0604030504040204" pitchFamily="34" charset="0"/>
                <a:cs typeface="Tahoma" panose="020B0604030504040204" pitchFamily="34" charset="0"/>
              </a:rPr>
              <a:t>the </a:t>
            </a:r>
            <a:r>
              <a:rPr lang="en-GB" sz="2600" dirty="0">
                <a:latin typeface="Tahoma" panose="020B0604030504040204" pitchFamily="34" charset="0"/>
                <a:ea typeface="Tahoma" panose="020B0604030504040204" pitchFamily="34" charset="0"/>
                <a:cs typeface="Tahoma" panose="020B0604030504040204" pitchFamily="34" charset="0"/>
              </a:rPr>
              <a:t>spirit is complex and beyond human understanding. </a:t>
            </a:r>
          </a:p>
          <a:p>
            <a:pPr marL="400050" indent="-400050">
              <a:buFont typeface="Wingdings" panose="05000000000000000000" pitchFamily="2" charset="2"/>
              <a:buChar char="§"/>
            </a:pPr>
            <a:endParaRPr lang="en-GB" sz="2000" dirty="0">
              <a:latin typeface="Tahoma" panose="020B0604030504040204" pitchFamily="34" charset="0"/>
              <a:ea typeface="Tahoma" panose="020B0604030504040204" pitchFamily="34" charset="0"/>
              <a:cs typeface="Tahoma" panose="020B0604030504040204" pitchFamily="34" charset="0"/>
            </a:endParaRPr>
          </a:p>
          <a:p>
            <a:pPr marL="400050" indent="-400050">
              <a:buFont typeface="Wingdings" panose="05000000000000000000" pitchFamily="2" charset="2"/>
              <a:buChar char="§"/>
            </a:pPr>
            <a:r>
              <a:rPr lang="en-GB" sz="2600" dirty="0">
                <a:latin typeface="Tahoma" panose="020B0604030504040204" pitchFamily="34" charset="0"/>
                <a:ea typeface="Tahoma" panose="020B0604030504040204" pitchFamily="34" charset="0"/>
                <a:cs typeface="Tahoma" panose="020B0604030504040204" pitchFamily="34" charset="0"/>
              </a:rPr>
              <a:t>The locations, associations and connections of these entities in body are difficult to determine. </a:t>
            </a:r>
            <a:endParaRPr lang="en-US" sz="26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08E8F54C-4499-4EA8-85DB-FCD3D5A009B4}"/>
              </a:ext>
            </a:extLst>
          </p:cNvPr>
          <p:cNvSpPr txBox="1"/>
          <p:nvPr/>
        </p:nvSpPr>
        <p:spPr>
          <a:xfrm>
            <a:off x="0" y="76885"/>
            <a:ext cx="9144000" cy="1077218"/>
          </a:xfrm>
          <a:prstGeom prst="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indent="0" algn="ctr">
              <a:buNone/>
            </a:pPr>
            <a:r>
              <a:rPr lang="en-US" sz="3200" b="1" dirty="0">
                <a:solidFill>
                  <a:schemeClr val="bg1"/>
                </a:solidFill>
              </a:rPr>
              <a:t>THE COMPASS OF INSANITY (THE BRAIN, BODY, MIND, SOUL, AND THE SPIRIT)</a:t>
            </a:r>
            <a:r>
              <a:rPr lang="en-US" sz="2000" b="1" i="1" dirty="0">
                <a:solidFill>
                  <a:schemeClr val="bg1"/>
                </a:solidFill>
              </a:rPr>
              <a:t>contd.</a:t>
            </a:r>
            <a:endParaRPr lang="en-US" sz="3200" i="1" dirty="0">
              <a:solidFill>
                <a:schemeClr val="bg1"/>
              </a:solidFill>
            </a:endParaRPr>
          </a:p>
        </p:txBody>
      </p:sp>
    </p:spTree>
    <p:extLst>
      <p:ext uri="{BB962C8B-B14F-4D97-AF65-F5344CB8AC3E}">
        <p14:creationId xmlns:p14="http://schemas.microsoft.com/office/powerpoint/2010/main" val="408338199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5B7442-337C-42B9-928A-4D57C25330C1}"/>
              </a:ext>
            </a:extLst>
          </p:cNvPr>
          <p:cNvPicPr>
            <a:picLocks noChangeAspect="1"/>
          </p:cNvPicPr>
          <p:nvPr/>
        </p:nvPicPr>
        <p:blipFill rotWithShape="1">
          <a:blip r:embed="rId2">
            <a:duotone>
              <a:schemeClr val="accent6">
                <a:shade val="45000"/>
                <a:satMod val="135000"/>
              </a:schemeClr>
              <a:prstClr val="white"/>
            </a:duotone>
          </a:blip>
          <a:srcRect t="38611" b="26945"/>
          <a:stretch/>
        </p:blipFill>
        <p:spPr>
          <a:xfrm flipH="1">
            <a:off x="0" y="5551497"/>
            <a:ext cx="9144000" cy="1371600"/>
          </a:xfrm>
          <a:prstGeom prst="rect">
            <a:avLst/>
          </a:prstGeom>
        </p:spPr>
      </p:pic>
      <p:sp>
        <p:nvSpPr>
          <p:cNvPr id="4" name="TextBox 3">
            <a:extLst>
              <a:ext uri="{FF2B5EF4-FFF2-40B4-BE49-F238E27FC236}">
                <a16:creationId xmlns:a16="http://schemas.microsoft.com/office/drawing/2014/main" id="{BA4246BE-81EF-4A3D-B10F-1B1643779514}"/>
              </a:ext>
            </a:extLst>
          </p:cNvPr>
          <p:cNvSpPr txBox="1"/>
          <p:nvPr/>
        </p:nvSpPr>
        <p:spPr>
          <a:xfrm>
            <a:off x="590550" y="1485900"/>
            <a:ext cx="7962900" cy="5078313"/>
          </a:xfrm>
          <a:prstGeom prst="rect">
            <a:avLst/>
          </a:prstGeom>
          <a:noFill/>
        </p:spPr>
        <p:txBody>
          <a:bodyPr wrap="square">
            <a:spAutoFit/>
          </a:bodyPr>
          <a:lstStyle/>
          <a:p>
            <a:pPr marL="400050" indent="-400050">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They are thought to be the immaterial parts of human beings and are separable from the body. </a:t>
            </a:r>
          </a:p>
          <a:p>
            <a:pPr marL="400050" indent="-400050">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marL="400050" indent="-400050">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However, if these are true</a:t>
            </a:r>
            <a:r>
              <a:rPr lang="en-US" sz="2700" dirty="0">
                <a:latin typeface="Tahoma" panose="020B0604030504040204" pitchFamily="34" charset="0"/>
                <a:ea typeface="Tahoma" panose="020B0604030504040204" pitchFamily="34" charset="0"/>
                <a:cs typeface="Tahoma" panose="020B0604030504040204" pitchFamily="34" charset="0"/>
              </a:rPr>
              <a:t>, does it mean that the drugs used to treat the mentally ill people are </a:t>
            </a:r>
            <a:r>
              <a:rPr lang="en-GB" sz="2700" dirty="0">
                <a:latin typeface="Tahoma" panose="020B0604030504040204" pitchFamily="34" charset="0"/>
                <a:ea typeface="Tahoma" panose="020B0604030504040204" pitchFamily="34" charset="0"/>
                <a:cs typeface="Tahoma" panose="020B0604030504040204" pitchFamily="34" charset="0"/>
              </a:rPr>
              <a:t>anti-spirit or anti-soul or mind?</a:t>
            </a:r>
          </a:p>
          <a:p>
            <a:pPr marL="400050" indent="-400050">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marL="400050" indent="-400050">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Christ is also reported to have healed a blind man, by making a spittle mixed with saliva and clay, with which he anointed the eyes of the blind man (John 9:6-7). </a:t>
            </a:r>
          </a:p>
          <a:p>
            <a:pPr marL="400050" indent="-400050">
              <a:buFont typeface="Wingdings" panose="05000000000000000000" pitchFamily="2" charset="2"/>
              <a:buChar char="§"/>
            </a:pPr>
            <a:endParaRPr lang="en-US" sz="27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90E29600-8525-4443-9B58-358AFAC69351}"/>
              </a:ext>
            </a:extLst>
          </p:cNvPr>
          <p:cNvSpPr txBox="1"/>
          <p:nvPr/>
        </p:nvSpPr>
        <p:spPr>
          <a:xfrm>
            <a:off x="0" y="76885"/>
            <a:ext cx="9144000" cy="1077218"/>
          </a:xfrm>
          <a:prstGeom prst="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indent="0" algn="ctr">
              <a:buNone/>
            </a:pPr>
            <a:r>
              <a:rPr lang="en-US" sz="3200" b="1" dirty="0">
                <a:solidFill>
                  <a:schemeClr val="bg1"/>
                </a:solidFill>
              </a:rPr>
              <a:t>THE COMPASS OF INSANITY (THE BRAIN, BODY, MIND, SOUL, AND THE SPIRIT)</a:t>
            </a:r>
            <a:r>
              <a:rPr lang="en-US" sz="2000" b="1" i="1" dirty="0">
                <a:solidFill>
                  <a:schemeClr val="bg1"/>
                </a:solidFill>
              </a:rPr>
              <a:t>contd.</a:t>
            </a:r>
            <a:endParaRPr lang="en-US" sz="3200" i="1" dirty="0">
              <a:solidFill>
                <a:schemeClr val="bg1"/>
              </a:solidFill>
            </a:endParaRPr>
          </a:p>
        </p:txBody>
      </p:sp>
    </p:spTree>
    <p:extLst>
      <p:ext uri="{BB962C8B-B14F-4D97-AF65-F5344CB8AC3E}">
        <p14:creationId xmlns:p14="http://schemas.microsoft.com/office/powerpoint/2010/main" val="49248972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14423-2F96-4BB0-A98F-4CD4BAB4F8C7}"/>
              </a:ext>
            </a:extLst>
          </p:cNvPr>
          <p:cNvPicPr>
            <a:picLocks noChangeAspect="1"/>
          </p:cNvPicPr>
          <p:nvPr/>
        </p:nvPicPr>
        <p:blipFill rotWithShape="1">
          <a:blip r:embed="rId2">
            <a:duotone>
              <a:schemeClr val="accent6">
                <a:shade val="45000"/>
                <a:satMod val="135000"/>
              </a:schemeClr>
              <a:prstClr val="white"/>
            </a:duotone>
          </a:blip>
          <a:srcRect t="38611" b="26945"/>
          <a:stretch/>
        </p:blipFill>
        <p:spPr>
          <a:xfrm flipH="1">
            <a:off x="0" y="5551497"/>
            <a:ext cx="9144000" cy="1371600"/>
          </a:xfrm>
          <a:prstGeom prst="rect">
            <a:avLst/>
          </a:prstGeom>
        </p:spPr>
      </p:pic>
      <p:pic>
        <p:nvPicPr>
          <p:cNvPr id="5" name="Picture 4">
            <a:extLst>
              <a:ext uri="{FF2B5EF4-FFF2-40B4-BE49-F238E27FC236}">
                <a16:creationId xmlns:a16="http://schemas.microsoft.com/office/drawing/2014/main" id="{29FBC146-9DB2-40C0-845A-81E54175DDB5}"/>
              </a:ext>
            </a:extLst>
          </p:cNvPr>
          <p:cNvPicPr>
            <a:picLocks noChangeAspect="1"/>
          </p:cNvPicPr>
          <p:nvPr/>
        </p:nvPicPr>
        <p:blipFill rotWithShape="1">
          <a:blip r:embed="rId2">
            <a:duotone>
              <a:schemeClr val="accent6">
                <a:shade val="45000"/>
                <a:satMod val="135000"/>
              </a:schemeClr>
              <a:prstClr val="white"/>
            </a:duotone>
          </a:blip>
          <a:srcRect t="38611" b="26945"/>
          <a:stretch/>
        </p:blipFill>
        <p:spPr>
          <a:xfrm rot="16200000" flipH="1">
            <a:off x="5035094" y="2814191"/>
            <a:ext cx="6846212" cy="1371600"/>
          </a:xfrm>
          <a:prstGeom prst="rect">
            <a:avLst/>
          </a:prstGeom>
        </p:spPr>
      </p:pic>
      <p:sp>
        <p:nvSpPr>
          <p:cNvPr id="3" name="Content Placeholder 2"/>
          <p:cNvSpPr>
            <a:spLocks noGrp="1"/>
          </p:cNvSpPr>
          <p:nvPr>
            <p:ph idx="4294967295"/>
          </p:nvPr>
        </p:nvSpPr>
        <p:spPr>
          <a:xfrm>
            <a:off x="228600" y="1371600"/>
            <a:ext cx="8210550" cy="4800600"/>
          </a:xfrm>
          <a:solidFill>
            <a:schemeClr val="bg1"/>
          </a:solidFill>
        </p:spPr>
        <p:txBody>
          <a:bodyPr>
            <a:normAutofit/>
          </a:bodyPr>
          <a:lstStyle/>
          <a:p>
            <a:pPr>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Is blindness also a spiritual problem? </a:t>
            </a:r>
            <a:r>
              <a:rPr lang="en-GB" sz="2700" dirty="0">
                <a:latin typeface="Tahoma" panose="020B0604030504040204" pitchFamily="34" charset="0"/>
                <a:ea typeface="Tahoma" panose="020B0604030504040204" pitchFamily="34" charset="0"/>
                <a:cs typeface="Tahoma" panose="020B0604030504040204" pitchFamily="34" charset="0"/>
              </a:rPr>
              <a:t>In the African conception of the person, the body and the mind do not exist separately. </a:t>
            </a:r>
          </a:p>
          <a:p>
            <a:pPr>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The body is the mind and the mind is the body. We express our feelings and thoughts in relation to the parts of our bodies, whether in health or ill-health. </a:t>
            </a:r>
          </a:p>
          <a:p>
            <a:pPr>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Medical diseases by nature</a:t>
            </a:r>
            <a:r>
              <a:rPr lang="en-GB" sz="2700" dirty="0">
                <a:latin typeface="Tahoma" panose="020B0604030504040204" pitchFamily="34" charset="0"/>
                <a:ea typeface="Tahoma" panose="020B0604030504040204" pitchFamily="34" charset="0"/>
                <a:cs typeface="Tahoma" panose="020B0604030504040204" pitchFamily="34" charset="0"/>
              </a:rPr>
              <a:t>, are regarded</a:t>
            </a:r>
            <a:r>
              <a:rPr lang="en-US" sz="2700" dirty="0">
                <a:latin typeface="Tahoma" panose="020B0604030504040204" pitchFamily="34" charset="0"/>
                <a:ea typeface="Tahoma" panose="020B0604030504040204" pitchFamily="34" charset="0"/>
                <a:cs typeface="Tahoma" panose="020B0604030504040204" pitchFamily="34" charset="0"/>
              </a:rPr>
              <a:t> as unfortunate failures of the body outside the person’s control.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5D3A7341-46DA-45CD-A2E9-0DAB2BF7BD23}"/>
              </a:ext>
            </a:extLst>
          </p:cNvPr>
          <p:cNvSpPr txBox="1"/>
          <p:nvPr/>
        </p:nvSpPr>
        <p:spPr>
          <a:xfrm>
            <a:off x="0" y="76885"/>
            <a:ext cx="9144000" cy="1077218"/>
          </a:xfrm>
          <a:prstGeom prst="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indent="0" algn="ctr">
              <a:buNone/>
            </a:pPr>
            <a:r>
              <a:rPr lang="en-US" sz="3200" b="1" dirty="0">
                <a:solidFill>
                  <a:schemeClr val="bg1"/>
                </a:solidFill>
              </a:rPr>
              <a:t>THE COMPASS OF INSANITY (THE BRAIN, BODY, MIND, SOUL, AND THE SPIRIT)</a:t>
            </a:r>
            <a:r>
              <a:rPr lang="en-US" sz="2000" b="1" i="1" dirty="0">
                <a:solidFill>
                  <a:schemeClr val="bg1"/>
                </a:solidFill>
              </a:rPr>
              <a:t>contd.</a:t>
            </a:r>
            <a:endParaRPr lang="en-US" sz="3200" i="1" dirty="0">
              <a:solidFill>
                <a:schemeClr val="bg1"/>
              </a:solidFill>
            </a:endParaRPr>
          </a:p>
        </p:txBody>
      </p:sp>
    </p:spTree>
    <p:extLst>
      <p:ext uri="{BB962C8B-B14F-4D97-AF65-F5344CB8AC3E}">
        <p14:creationId xmlns:p14="http://schemas.microsoft.com/office/powerpoint/2010/main" val="175305789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875C28-1EF6-45A7-B34D-9E56A8D4BDB4}"/>
              </a:ext>
            </a:extLst>
          </p:cNvPr>
          <p:cNvPicPr>
            <a:picLocks noChangeAspect="1"/>
          </p:cNvPicPr>
          <p:nvPr/>
        </p:nvPicPr>
        <p:blipFill>
          <a:blip r:embed="rId2"/>
          <a:stretch>
            <a:fillRect/>
          </a:stretch>
        </p:blipFill>
        <p:spPr>
          <a:xfrm>
            <a:off x="0" y="-6927"/>
            <a:ext cx="9144000" cy="6864927"/>
          </a:xfrm>
          <a:prstGeom prst="rect">
            <a:avLst/>
          </a:prstGeom>
        </p:spPr>
      </p:pic>
      <p:sp>
        <p:nvSpPr>
          <p:cNvPr id="3" name="Content Placeholder 2"/>
          <p:cNvSpPr>
            <a:spLocks noGrp="1"/>
          </p:cNvSpPr>
          <p:nvPr>
            <p:ph idx="4294967295"/>
          </p:nvPr>
        </p:nvSpPr>
        <p:spPr>
          <a:xfrm>
            <a:off x="477982" y="1111100"/>
            <a:ext cx="8188036" cy="5289700"/>
          </a:xfrm>
          <a:solidFill>
            <a:schemeClr val="bg1"/>
          </a:solidFill>
        </p:spPr>
        <p:txBody>
          <a:bodyPr>
            <a:normAutofit/>
          </a:bodyPr>
          <a:lstStyle/>
          <a:p>
            <a:pPr>
              <a:buFont typeface="Wingdings" panose="05000000000000000000" pitchFamily="2" charset="2"/>
              <a:buChar char="§"/>
            </a:pPr>
            <a:r>
              <a:rPr lang="en-GB" dirty="0">
                <a:latin typeface="Tahoma" panose="020B0604030504040204" pitchFamily="34" charset="0"/>
                <a:ea typeface="Tahoma" panose="020B0604030504040204" pitchFamily="34" charset="0"/>
                <a:cs typeface="Tahoma" panose="020B0604030504040204" pitchFamily="34" charset="0"/>
              </a:rPr>
              <a:t>M</a:t>
            </a:r>
            <a:r>
              <a:rPr lang="en-US" dirty="0">
                <a:latin typeface="Tahoma" panose="020B0604030504040204" pitchFamily="34" charset="0"/>
                <a:ea typeface="Tahoma" panose="020B0604030504040204" pitchFamily="34" charset="0"/>
                <a:cs typeface="Tahoma" panose="020B0604030504040204" pitchFamily="34" charset="0"/>
              </a:rPr>
              <a:t>any Nigerians are obsessed with false wisdom and pretend to give the people a sense of leadership and ownership, while in actual fact, do very little to reinforce the convictions of its beneficiaries to the existential realities. </a:t>
            </a:r>
          </a:p>
          <a:p>
            <a:pPr algn="just">
              <a:buFont typeface="Wingdings" panose="05000000000000000000" pitchFamily="2" charset="2"/>
              <a:buChar char="§"/>
            </a:pPr>
            <a:endParaRPr lang="en-GB" sz="9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GB" dirty="0">
                <a:latin typeface="Tahoma" panose="020B0604030504040204" pitchFamily="34" charset="0"/>
                <a:ea typeface="Tahoma" panose="020B0604030504040204" pitchFamily="34" charset="0"/>
                <a:cs typeface="Tahoma" panose="020B0604030504040204" pitchFamily="34" charset="0"/>
              </a:rPr>
              <a:t>The country</a:t>
            </a:r>
            <a:r>
              <a:rPr lang="en-US" dirty="0">
                <a:latin typeface="Tahoma" panose="020B0604030504040204" pitchFamily="34" charset="0"/>
                <a:ea typeface="Tahoma" panose="020B0604030504040204" pitchFamily="34" charset="0"/>
                <a:cs typeface="Tahoma" panose="020B0604030504040204" pitchFamily="34" charset="0"/>
              </a:rPr>
              <a:t> has been overtaken by lies and falsehood. </a:t>
            </a:r>
            <a:r>
              <a:rPr lang="en-GB" dirty="0">
                <a:latin typeface="Tahoma" panose="020B0604030504040204" pitchFamily="34" charset="0"/>
                <a:ea typeface="Tahoma" panose="020B0604030504040204" pitchFamily="34" charset="0"/>
                <a:cs typeface="Tahoma" panose="020B0604030504040204" pitchFamily="34" charset="0"/>
              </a:rPr>
              <a:t>Nigerians tolerate and encourage undemocratic principles a</a:t>
            </a:r>
            <a:r>
              <a:rPr lang="en-US" dirty="0">
                <a:latin typeface="Tahoma" panose="020B0604030504040204" pitchFamily="34" charset="0"/>
                <a:ea typeface="Tahoma" panose="020B0604030504040204" pitchFamily="34" charset="0"/>
                <a:cs typeface="Tahoma" panose="020B0604030504040204" pitchFamily="34" charset="0"/>
              </a:rPr>
              <a:t>n</a:t>
            </a:r>
            <a:r>
              <a:rPr lang="en-GB" dirty="0">
                <a:latin typeface="Tahoma" panose="020B0604030504040204" pitchFamily="34" charset="0"/>
                <a:ea typeface="Tahoma" panose="020B0604030504040204" pitchFamily="34" charset="0"/>
                <a:cs typeface="Tahoma" panose="020B0604030504040204" pitchFamily="34" charset="0"/>
              </a:rPr>
              <a:t>d accord the dishonest men and women with criminal tendencies who pose as political leaders, the opportunity to become the face of the nation. </a:t>
            </a:r>
          </a:p>
          <a:p>
            <a:pPr>
              <a:buFont typeface="Wingdings" panose="05000000000000000000" pitchFamily="2" charset="2"/>
              <a:buChar cha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E552125-5E70-4E1B-AEC1-B3E52334EB01}"/>
              </a:ext>
            </a:extLst>
          </p:cNvPr>
          <p:cNvSpPr txBox="1"/>
          <p:nvPr/>
        </p:nvSpPr>
        <p:spPr>
          <a:xfrm>
            <a:off x="540327" y="210919"/>
            <a:ext cx="8063346" cy="646331"/>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US" sz="3600" b="1" dirty="0">
                <a:solidFill>
                  <a:schemeClr val="bg1"/>
                </a:solidFill>
              </a:rPr>
              <a:t>THE REAL ISSUES WITH NIGERIANS</a:t>
            </a:r>
            <a:endParaRPr lang="en-US" sz="3600" dirty="0">
              <a:solidFill>
                <a:schemeClr val="bg1"/>
              </a:solidFill>
            </a:endParaRPr>
          </a:p>
        </p:txBody>
      </p:sp>
    </p:spTree>
    <p:extLst>
      <p:ext uri="{BB962C8B-B14F-4D97-AF65-F5344CB8AC3E}">
        <p14:creationId xmlns:p14="http://schemas.microsoft.com/office/powerpoint/2010/main" val="294465202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3156A-BA9A-4A7B-AE69-185B162BCC74}"/>
              </a:ext>
            </a:extLst>
          </p:cNvPr>
          <p:cNvPicPr>
            <a:picLocks noChangeAspect="1"/>
          </p:cNvPicPr>
          <p:nvPr/>
        </p:nvPicPr>
        <p:blipFill>
          <a:blip r:embed="rId2">
            <a:duotone>
              <a:prstClr val="black"/>
              <a:schemeClr val="tx2">
                <a:tint val="45000"/>
                <a:satMod val="400000"/>
              </a:schemeClr>
            </a:duotone>
          </a:blip>
          <a:stretch>
            <a:fillRect/>
          </a:stretch>
        </p:blipFill>
        <p:spPr>
          <a:xfrm>
            <a:off x="0" y="-6927"/>
            <a:ext cx="9144000" cy="6864927"/>
          </a:xfrm>
          <a:prstGeom prst="rect">
            <a:avLst/>
          </a:prstGeom>
        </p:spPr>
      </p:pic>
      <p:sp>
        <p:nvSpPr>
          <p:cNvPr id="3" name="TextBox 2">
            <a:extLst>
              <a:ext uri="{FF2B5EF4-FFF2-40B4-BE49-F238E27FC236}">
                <a16:creationId xmlns:a16="http://schemas.microsoft.com/office/drawing/2014/main" id="{5CFA951D-4E76-48EC-B3C5-59293BDDB488}"/>
              </a:ext>
            </a:extLst>
          </p:cNvPr>
          <p:cNvSpPr txBox="1"/>
          <p:nvPr/>
        </p:nvSpPr>
        <p:spPr>
          <a:xfrm>
            <a:off x="387928" y="1075096"/>
            <a:ext cx="8354289" cy="5117886"/>
          </a:xfrm>
          <a:prstGeom prst="rect">
            <a:avLst/>
          </a:prstGeom>
          <a:solidFill>
            <a:schemeClr val="bg1"/>
          </a:solidFill>
        </p:spPr>
        <p:txBody>
          <a:bodyPr wrap="square">
            <a:spAutoFit/>
          </a:bodyPr>
          <a:lstStyle/>
          <a:p>
            <a:pPr marL="346075" indent="-346075">
              <a:buFont typeface="Wingdings" panose="05000000000000000000" pitchFamily="2" charset="2"/>
              <a:buChar char="§"/>
            </a:pPr>
            <a:r>
              <a:rPr lang="en-GB" sz="2700" dirty="0"/>
              <a:t>S</a:t>
            </a:r>
            <a:r>
              <a:rPr lang="en-US" sz="2700" dirty="0" err="1"/>
              <a:t>ycophancy</a:t>
            </a:r>
            <a:r>
              <a:rPr lang="en-US" sz="2700" dirty="0"/>
              <a:t> has become the only viable means for survival. </a:t>
            </a:r>
            <a:r>
              <a:rPr lang="en-GB" sz="2700" dirty="0"/>
              <a:t>Nigerians tend to condone wilfully year in year out, the rulership-cultural model that has no regard and respect for human life and dignity. </a:t>
            </a:r>
          </a:p>
          <a:p>
            <a:pPr marL="346075" indent="-346075">
              <a:buFont typeface="Wingdings" panose="05000000000000000000" pitchFamily="2" charset="2"/>
              <a:buChar char="§"/>
            </a:pPr>
            <a:endParaRPr lang="en-GB" sz="2700" dirty="0"/>
          </a:p>
          <a:p>
            <a:pPr marL="346075" indent="-346075">
              <a:buFont typeface="Wingdings" panose="05000000000000000000" pitchFamily="2" charset="2"/>
              <a:buChar char="§"/>
            </a:pPr>
            <a:r>
              <a:rPr lang="en-US" sz="2700" dirty="0" err="1"/>
              <a:t>Tho</a:t>
            </a:r>
            <a:r>
              <a:rPr lang="en-GB" sz="2700" dirty="0"/>
              <a:t>se</a:t>
            </a:r>
            <a:r>
              <a:rPr lang="en-US" sz="2700" dirty="0"/>
              <a:t> who are supposed to</a:t>
            </a:r>
            <a:r>
              <a:rPr lang="en-GB" sz="2700" dirty="0"/>
              <a:t> be </a:t>
            </a:r>
            <a:r>
              <a:rPr lang="en-US" sz="2700" dirty="0"/>
              <a:t>speaking and condemning the act</a:t>
            </a:r>
            <a:r>
              <a:rPr lang="en-GB" sz="2700" dirty="0"/>
              <a:t> of rascality are the ones singing the loudest praises for economic saboteurs and looters</a:t>
            </a:r>
            <a:r>
              <a:rPr lang="en-US" sz="2700" dirty="0"/>
              <a:t>. </a:t>
            </a:r>
          </a:p>
          <a:p>
            <a:pPr marL="346075" indent="-346075">
              <a:buFont typeface="Wingdings" panose="05000000000000000000" pitchFamily="2" charset="2"/>
              <a:buChar char="§"/>
            </a:pPr>
            <a:endParaRPr lang="en-US" sz="2700" dirty="0"/>
          </a:p>
          <a:p>
            <a:pPr marL="346075" indent="-346075">
              <a:buFont typeface="Wingdings" panose="05000000000000000000" pitchFamily="2" charset="2"/>
              <a:buChar char="§"/>
            </a:pPr>
            <a:r>
              <a:rPr lang="en-US" sz="2700" dirty="0"/>
              <a:t>The masses on the other hand tend to forget that </a:t>
            </a:r>
            <a:r>
              <a:rPr lang="en-GB" sz="2700" dirty="0"/>
              <a:t>suffering is a common denominator. It does know tribe, religion or boundary.</a:t>
            </a:r>
            <a:endParaRPr lang="en-US" sz="2700" dirty="0"/>
          </a:p>
        </p:txBody>
      </p:sp>
      <p:sp>
        <p:nvSpPr>
          <p:cNvPr id="5" name="TextBox 4">
            <a:extLst>
              <a:ext uri="{FF2B5EF4-FFF2-40B4-BE49-F238E27FC236}">
                <a16:creationId xmlns:a16="http://schemas.microsoft.com/office/drawing/2014/main" id="{00A72302-9B96-40E1-89C4-8D3596667E52}"/>
              </a:ext>
            </a:extLst>
          </p:cNvPr>
          <p:cNvSpPr txBox="1"/>
          <p:nvPr/>
        </p:nvSpPr>
        <p:spPr>
          <a:xfrm>
            <a:off x="540327" y="210919"/>
            <a:ext cx="8063346" cy="646331"/>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US" sz="3600" b="1" dirty="0">
                <a:solidFill>
                  <a:schemeClr val="bg1"/>
                </a:solidFill>
              </a:rPr>
              <a:t>THE REAL ISSUES WITH </a:t>
            </a:r>
            <a:r>
              <a:rPr lang="en-US" sz="3600" b="1" dirty="0" err="1">
                <a:solidFill>
                  <a:schemeClr val="bg1"/>
                </a:solidFill>
              </a:rPr>
              <a:t>NIGERIANS</a:t>
            </a:r>
            <a:r>
              <a:rPr lang="en-US" b="1" i="1" dirty="0" err="1">
                <a:solidFill>
                  <a:schemeClr val="bg1"/>
                </a:solidFill>
              </a:rPr>
              <a:t>contd</a:t>
            </a:r>
            <a:r>
              <a:rPr lang="en-US" b="1" i="1" dirty="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180784543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2922223"/>
            <a:ext cx="4725168" cy="1200329"/>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6350" indent="-6350" algn="ctr"/>
            <a:r>
              <a:rPr lang="en-GB" b="1" i="1" dirty="0">
                <a:solidFill>
                  <a:srgbClr val="00B0F0"/>
                </a:solidFill>
                <a:latin typeface="Times New Roman" panose="02020603050405020304" pitchFamily="18" charset="0"/>
                <a:ea typeface="Tahoma" panose="020B0604030504040204" pitchFamily="34" charset="0"/>
              </a:rPr>
              <a:t>Professor of Consultation-Liaison Psychiatry</a:t>
            </a:r>
          </a:p>
          <a:p>
            <a:pPr marL="6350" indent="-6350" algn="ctr"/>
            <a:endParaRPr lang="en-GB" b="1" i="1" dirty="0">
              <a:solidFill>
                <a:srgbClr val="00B0F0"/>
              </a:solidFill>
              <a:latin typeface="Times New Roman" panose="02020603050405020304" pitchFamily="18" charset="0"/>
              <a:ea typeface="Tahoma" panose="020B0604030504040204" pitchFamily="34" charset="0"/>
            </a:endParaRPr>
          </a:p>
          <a:p>
            <a:pPr algn="ctr"/>
            <a:r>
              <a:rPr lang="en-US" b="1" i="1" dirty="0">
                <a:solidFill>
                  <a:schemeClr val="bg1"/>
                </a:solidFill>
              </a:rPr>
              <a:t>College of Health Sciences, </a:t>
            </a:r>
          </a:p>
          <a:p>
            <a:pPr algn="ctr"/>
            <a:r>
              <a:rPr lang="en-US" b="1" i="1" dirty="0">
                <a:solidFill>
                  <a:schemeClr val="bg1"/>
                </a:solidFill>
              </a:rPr>
              <a:t>University of </a:t>
            </a:r>
            <a:r>
              <a:rPr lang="en-US" b="1" i="1" dirty="0" err="1">
                <a:solidFill>
                  <a:schemeClr val="bg1"/>
                </a:solidFill>
              </a:rPr>
              <a:t>Uyo</a:t>
            </a:r>
            <a:r>
              <a:rPr lang="en-US" b="1" i="1" dirty="0">
                <a:solidFill>
                  <a:schemeClr val="bg1"/>
                </a:solidFill>
              </a:rPr>
              <a:t>, </a:t>
            </a:r>
            <a:r>
              <a:rPr lang="en-US" b="1" i="1" dirty="0" err="1">
                <a:solidFill>
                  <a:schemeClr val="bg1"/>
                </a:solidFill>
              </a:rPr>
              <a:t>Uyo</a:t>
            </a:r>
            <a:r>
              <a:rPr lang="en-US" b="1" i="1" dirty="0">
                <a:solidFill>
                  <a:schemeClr val="bg1"/>
                </a:solidFill>
              </a:rPr>
              <a:t>.</a:t>
            </a:r>
          </a:p>
        </p:txBody>
      </p:sp>
      <p:pic>
        <p:nvPicPr>
          <p:cNvPr id="21" name="Picture 20">
            <a:extLst>
              <a:ext uri="{FF2B5EF4-FFF2-40B4-BE49-F238E27FC236}">
                <a16:creationId xmlns:a16="http://schemas.microsoft.com/office/drawing/2014/main" id="{F25B1197-95AA-485C-97DE-2134240CEA8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5149" r="20705" b="31328"/>
          <a:stretch/>
        </p:blipFill>
        <p:spPr>
          <a:xfrm>
            <a:off x="4749952" y="95426"/>
            <a:ext cx="4290139" cy="4863935"/>
          </a:xfrm>
          <a:prstGeom prst="rect">
            <a:avLst/>
          </a:prstGeom>
          <a:ln w="88900" cap="sq" cmpd="thickThin">
            <a:solidFill>
              <a:srgbClr val="000000"/>
            </a:solidFill>
            <a:prstDash val="solid"/>
            <a:miter lim="800000"/>
          </a:ln>
          <a:effectLst>
            <a:innerShdw blurRad="76200">
              <a:srgbClr val="000000"/>
            </a:innerShdw>
          </a:effectLst>
        </p:spPr>
      </p:pic>
      <p:sp>
        <p:nvSpPr>
          <p:cNvPr id="8" name="Rectangle 7"/>
          <p:cNvSpPr/>
          <p:nvPr/>
        </p:nvSpPr>
        <p:spPr>
          <a:xfrm>
            <a:off x="0" y="2466729"/>
            <a:ext cx="4690474" cy="415498"/>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2100" dirty="0">
                <a:solidFill>
                  <a:schemeClr val="bg1"/>
                </a:solidFill>
                <a:effectLst/>
                <a:latin typeface="Futura BdCn BT" panose="020B0706020204020204" pitchFamily="34" charset="0"/>
                <a:ea typeface="Tahoma" panose="020B0604030504040204" pitchFamily="34" charset="0"/>
              </a:rPr>
              <a:t>PROFESSOR FESTUS UDO BASSEY ABASIUBONG</a:t>
            </a:r>
            <a:endParaRPr lang="en-US" sz="2100" dirty="0">
              <a:solidFill>
                <a:schemeClr val="bg1"/>
              </a:solidFill>
              <a:latin typeface="Futura BdCn BT" panose="020B0706020204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014" y="4265486"/>
            <a:ext cx="4497986" cy="2592513"/>
          </a:xfrm>
          <a:prstGeom prst="rect">
            <a:avLst/>
          </a:prstGeom>
        </p:spPr>
      </p:pic>
      <p:sp>
        <p:nvSpPr>
          <p:cNvPr id="4" name="Slide Number Placeholder 3"/>
          <p:cNvSpPr>
            <a:spLocks noGrp="1"/>
          </p:cNvSpPr>
          <p:nvPr>
            <p:ph type="sldNum" sz="quarter" idx="12"/>
          </p:nvPr>
        </p:nvSpPr>
        <p:spPr/>
        <p:txBody>
          <a:bodyPr/>
          <a:lstStyle/>
          <a:p>
            <a:pPr>
              <a:defRPr/>
            </a:pPr>
            <a:fld id="{0D318C7A-8DDD-47B2-8259-74F5059CD00C}" type="slidenum">
              <a:rPr lang="en-US" smtClean="0"/>
              <a:pPr>
                <a:defRPr/>
              </a:pPr>
              <a:t>7</a:t>
            </a:fld>
            <a:endParaRPr lang="en-US"/>
          </a:p>
        </p:txBody>
      </p:sp>
      <p:graphicFrame>
        <p:nvGraphicFramePr>
          <p:cNvPr id="7" name="Object 2"/>
          <p:cNvGraphicFramePr>
            <a:graphicFrameLocks noChangeAspect="1"/>
          </p:cNvGraphicFramePr>
          <p:nvPr/>
        </p:nvGraphicFramePr>
        <p:xfrm>
          <a:off x="6253852" y="4915844"/>
          <a:ext cx="1282310" cy="1279954"/>
        </p:xfrm>
        <a:graphic>
          <a:graphicData uri="http://schemas.openxmlformats.org/presentationml/2006/ole">
            <mc:AlternateContent xmlns:mc="http://schemas.openxmlformats.org/markup-compatibility/2006">
              <mc:Choice xmlns:v="urn:schemas-microsoft-com:vml" Requires="v">
                <p:oleObj spid="_x0000_s3073" r:id="rId6" imgW="96218" imgH="89705" progId="CorelDRAW.Graphic.12">
                  <p:embed/>
                </p:oleObj>
              </mc:Choice>
              <mc:Fallback>
                <p:oleObj r:id="rId6" imgW="96218" imgH="89705" progId="CorelDRAW.Graphic.12">
                  <p:embed/>
                  <p:pic>
                    <p:nvPicPr>
                      <p:cNvPr id="7"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3852" y="4915844"/>
                        <a:ext cx="1282310" cy="1279954"/>
                      </a:xfrm>
                      <a:prstGeom prst="rect">
                        <a:avLst/>
                      </a:prstGeom>
                      <a:noFill/>
                    </p:spPr>
                  </p:pic>
                </p:oleObj>
              </mc:Fallback>
            </mc:AlternateContent>
          </a:graphicData>
        </a:graphic>
      </p:graphicFrame>
      <p:sp>
        <p:nvSpPr>
          <p:cNvPr id="3" name="TextBox 2"/>
          <p:cNvSpPr txBox="1"/>
          <p:nvPr/>
        </p:nvSpPr>
        <p:spPr>
          <a:xfrm>
            <a:off x="1987012" y="2063171"/>
            <a:ext cx="815026" cy="369332"/>
          </a:xfrm>
          <a:prstGeom prst="rect">
            <a:avLst/>
          </a:prstGeom>
          <a:noFill/>
        </p:spPr>
        <p:txBody>
          <a:bodyPr wrap="square" rtlCol="0">
            <a:spAutoFit/>
          </a:bodyPr>
          <a:lstStyle/>
          <a:p>
            <a:pPr algn="ctr"/>
            <a:r>
              <a:rPr lang="en-US" b="1" i="1" dirty="0">
                <a:latin typeface="Times New Roman" panose="02020603050405020304" pitchFamily="18" charset="0"/>
                <a:cs typeface="Times New Roman" panose="02020603050405020304" pitchFamily="18" charset="0"/>
              </a:rPr>
              <a:t>By</a:t>
            </a:r>
          </a:p>
        </p:txBody>
      </p:sp>
      <p:sp>
        <p:nvSpPr>
          <p:cNvPr id="16" name="Rectangle 15"/>
          <p:cNvSpPr/>
          <p:nvPr/>
        </p:nvSpPr>
        <p:spPr>
          <a:xfrm>
            <a:off x="34694" y="4835369"/>
            <a:ext cx="4690474" cy="1384995"/>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NIGERIA, A SANELY INSANE SOCIETY. WHO IS NOT INSANE?</a:t>
            </a:r>
          </a:p>
        </p:txBody>
      </p:sp>
      <p:sp>
        <p:nvSpPr>
          <p:cNvPr id="17" name="Rectangle 16"/>
          <p:cNvSpPr/>
          <p:nvPr/>
        </p:nvSpPr>
        <p:spPr>
          <a:xfrm>
            <a:off x="1931415" y="4389715"/>
            <a:ext cx="870623" cy="369332"/>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en-US" b="1" dirty="0">
                <a:latin typeface="Arial Rounded MT Bold" panose="020F0704030504030204" pitchFamily="34" charset="0"/>
              </a:rPr>
              <a:t>Topic:</a:t>
            </a:r>
            <a:endParaRPr lang="en-US" dirty="0">
              <a:latin typeface="Arial Rounded MT Bold" panose="020F0704030504030204" pitchFamily="34" charset="0"/>
            </a:endParaRPr>
          </a:p>
        </p:txBody>
      </p:sp>
      <p:sp>
        <p:nvSpPr>
          <p:cNvPr id="18" name="Rectangle 17"/>
          <p:cNvSpPr/>
          <p:nvPr/>
        </p:nvSpPr>
        <p:spPr>
          <a:xfrm>
            <a:off x="690385" y="6448922"/>
            <a:ext cx="3379092" cy="369332"/>
          </a:xfrm>
          <a:prstGeom prst="rect">
            <a:avLst/>
          </a:prstGeom>
          <a:solidFill>
            <a:schemeClr val="bg1"/>
          </a:solidFill>
          <a:ln>
            <a:noFill/>
          </a:ln>
          <a:effectLst>
            <a:outerShdw blurRad="44450" dist="27940" dir="5400000" algn="ctr">
              <a:srgbClr val="000000">
                <a:alpha val="32000"/>
              </a:srgbClr>
            </a:outerShdw>
          </a:effectLst>
        </p:spPr>
        <p:txBody>
          <a:bodyPr wrap="square">
            <a:spAutoFit/>
          </a:bodyPr>
          <a:lstStyle/>
          <a:p>
            <a:pPr algn="ctr"/>
            <a:r>
              <a:rPr lang="en-US" b="1" dirty="0"/>
              <a:t>THURSDAY, OCTOBER 26, 2023.</a:t>
            </a:r>
            <a:endParaRPr lang="en-GB" b="1" dirty="0"/>
          </a:p>
        </p:txBody>
      </p:sp>
      <p:sp>
        <p:nvSpPr>
          <p:cNvPr id="19" name="TextBox 18">
            <a:extLst>
              <a:ext uri="{FF2B5EF4-FFF2-40B4-BE49-F238E27FC236}">
                <a16:creationId xmlns:a16="http://schemas.microsoft.com/office/drawing/2014/main" id="{0BFF1869-B097-4443-BD09-0569772581E4}"/>
              </a:ext>
            </a:extLst>
          </p:cNvPr>
          <p:cNvSpPr txBox="1"/>
          <p:nvPr/>
        </p:nvSpPr>
        <p:spPr>
          <a:xfrm>
            <a:off x="583475" y="1421827"/>
            <a:ext cx="3526970" cy="70788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dirty="0">
                <a:solidFill>
                  <a:schemeClr val="bg1"/>
                </a:solidFill>
                <a:latin typeface="Arial Rounded MT Bold" panose="020F0704030504030204" pitchFamily="34" charset="0"/>
              </a:rPr>
              <a:t>INAUGURAL LECTURE </a:t>
            </a:r>
          </a:p>
          <a:p>
            <a:pPr algn="ctr"/>
            <a:r>
              <a:rPr lang="en-US" sz="1200" dirty="0">
                <a:solidFill>
                  <a:schemeClr val="bg1"/>
                </a:solidFill>
                <a:latin typeface="Arial Rounded MT Bold" panose="020F0704030504030204" pitchFamily="34" charset="0"/>
              </a:rPr>
              <a:t>OF THE</a:t>
            </a:r>
            <a:r>
              <a:rPr lang="en-US" sz="2000" dirty="0">
                <a:solidFill>
                  <a:schemeClr val="bg1"/>
                </a:solidFill>
                <a:latin typeface="Arial Rounded MT Bold" panose="020F0704030504030204" pitchFamily="34" charset="0"/>
              </a:rPr>
              <a:t> UNIVERSITY OF UYO</a:t>
            </a:r>
          </a:p>
        </p:txBody>
      </p:sp>
      <p:pic>
        <p:nvPicPr>
          <p:cNvPr id="20" name="Picture 19">
            <a:extLst>
              <a:ext uri="{FF2B5EF4-FFF2-40B4-BE49-F238E27FC236}">
                <a16:creationId xmlns:a16="http://schemas.microsoft.com/office/drawing/2014/main" id="{1791ED94-C660-455F-A203-41DECA6E33DA}"/>
              </a:ext>
            </a:extLst>
          </p:cNvPr>
          <p:cNvPicPr>
            <a:picLocks noChangeAspect="1"/>
          </p:cNvPicPr>
          <p:nvPr/>
        </p:nvPicPr>
        <p:blipFill rotWithShape="1">
          <a:blip r:embed="rId8">
            <a:extLst>
              <a:ext uri="{28A0092B-C50C-407E-A947-70E740481C1C}">
                <a14:useLocalDpi xmlns:a14="http://schemas.microsoft.com/office/drawing/2010/main" val="0"/>
              </a:ext>
            </a:extLst>
          </a:blip>
          <a:srcRect l="5952" t="27974" r="37357" b="37449"/>
          <a:stretch/>
        </p:blipFill>
        <p:spPr>
          <a:xfrm>
            <a:off x="1284534" y="67857"/>
            <a:ext cx="2061882" cy="130476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09375301"/>
      </p:ext>
    </p:extLst>
  </p:cSld>
  <p:clrMapOvr>
    <a:masterClrMapping/>
  </p:clrMapOvr>
  <mc:AlternateContent xmlns:mc="http://schemas.openxmlformats.org/markup-compatibility/2006" xmlns:p14="http://schemas.microsoft.com/office/powerpoint/2010/main">
    <mc:Choice Requires="p14">
      <p:transition spd="slow" p14:dur="3000">
        <p:checker/>
      </p:transition>
    </mc:Choice>
    <mc:Fallback xmlns="">
      <p:transition spd="slow">
        <p:checker/>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5FB91-AB5E-4896-975B-44350FD2D630}"/>
              </a:ext>
            </a:extLst>
          </p:cNvPr>
          <p:cNvPicPr>
            <a:picLocks noChangeAspect="1"/>
          </p:cNvPicPr>
          <p:nvPr/>
        </p:nvPicPr>
        <p:blipFill rotWithShape="1">
          <a:blip r:embed="rId2"/>
          <a:srcRect l="45585" t="50001" b="-1"/>
          <a:stretch/>
        </p:blipFill>
        <p:spPr>
          <a:xfrm flipH="1" flipV="1">
            <a:off x="0" y="0"/>
            <a:ext cx="3480088" cy="2130126"/>
          </a:xfrm>
          <a:prstGeom prst="rect">
            <a:avLst/>
          </a:prstGeom>
        </p:spPr>
      </p:pic>
      <p:pic>
        <p:nvPicPr>
          <p:cNvPr id="2" name="Picture 1">
            <a:extLst>
              <a:ext uri="{FF2B5EF4-FFF2-40B4-BE49-F238E27FC236}">
                <a16:creationId xmlns:a16="http://schemas.microsoft.com/office/drawing/2014/main" id="{D28D84DD-5B7A-4DA3-96F5-2960F482A2B1}"/>
              </a:ext>
            </a:extLst>
          </p:cNvPr>
          <p:cNvPicPr>
            <a:picLocks noChangeAspect="1"/>
          </p:cNvPicPr>
          <p:nvPr/>
        </p:nvPicPr>
        <p:blipFill rotWithShape="1">
          <a:blip r:embed="rId2"/>
          <a:srcRect l="45585" t="50001" b="-1"/>
          <a:stretch/>
        </p:blipFill>
        <p:spPr>
          <a:xfrm>
            <a:off x="5777346" y="4727874"/>
            <a:ext cx="3480088" cy="2130126"/>
          </a:xfrm>
          <a:prstGeom prst="rect">
            <a:avLst/>
          </a:prstGeom>
        </p:spPr>
      </p:pic>
      <p:sp>
        <p:nvSpPr>
          <p:cNvPr id="3" name="Content Placeholder 2"/>
          <p:cNvSpPr>
            <a:spLocks noGrp="1"/>
          </p:cNvSpPr>
          <p:nvPr>
            <p:ph idx="4294967295"/>
          </p:nvPr>
        </p:nvSpPr>
        <p:spPr>
          <a:xfrm>
            <a:off x="540327" y="1149926"/>
            <a:ext cx="8003598" cy="5056909"/>
          </a:xfrm>
          <a:solidFill>
            <a:schemeClr val="bg1"/>
          </a:solidFill>
        </p:spPr>
        <p:txBody>
          <a:bodyPr>
            <a:noAutofit/>
          </a:bodyPr>
          <a:lstStyle/>
          <a:p>
            <a:pPr algn="just">
              <a:buFont typeface="Wingdings" panose="05000000000000000000" pitchFamily="2" charset="2"/>
              <a:buChar char="§"/>
            </a:pPr>
            <a:r>
              <a:rPr lang="en-US" dirty="0"/>
              <a:t>It</a:t>
            </a:r>
            <a:r>
              <a:rPr lang="en-GB" dirty="0"/>
              <a:t> leaves nobody with a chance of breaking away from the vicious cycle of poverty. </a:t>
            </a:r>
          </a:p>
          <a:p>
            <a:pPr algn="just">
              <a:buFont typeface="Wingdings" panose="05000000000000000000" pitchFamily="2" charset="2"/>
              <a:buChar char="§"/>
            </a:pPr>
            <a:endParaRPr lang="en-GB" dirty="0"/>
          </a:p>
          <a:p>
            <a:pPr algn="just">
              <a:buFont typeface="Wingdings" panose="05000000000000000000" pitchFamily="2" charset="2"/>
              <a:buChar char="§"/>
            </a:pPr>
            <a:r>
              <a:rPr lang="en-GB" dirty="0"/>
              <a:t>The same masses also </a:t>
            </a:r>
            <a:r>
              <a:rPr lang="en-US" dirty="0"/>
              <a:t>are the ones going round cheering and praising those who by their conduct, should be competing for space</a:t>
            </a:r>
            <a:r>
              <a:rPr lang="en-GB" dirty="0"/>
              <a:t> in prisons</a:t>
            </a:r>
            <a:r>
              <a:rPr lang="en-US" dirty="0"/>
              <a:t> with armed bandits, kidnappers, robbers and rapists.  Nigeria, a sanely insane society. </a:t>
            </a:r>
          </a:p>
          <a:p>
            <a:pPr algn="just">
              <a:buFont typeface="Wingdings" panose="05000000000000000000" pitchFamily="2" charset="2"/>
              <a:buChar char="§"/>
            </a:pPr>
            <a:endParaRPr lang="en-US" dirty="0"/>
          </a:p>
          <a:p>
            <a:pPr marL="0" indent="0" algn="ctr">
              <a:buNone/>
            </a:pPr>
            <a:r>
              <a:rPr lang="en-US" sz="5400" b="1" i="1" dirty="0">
                <a:solidFill>
                  <a:srgbClr val="FF0000"/>
                </a:solidFill>
              </a:rPr>
              <a:t>Who is not insane?</a:t>
            </a:r>
          </a:p>
          <a:p>
            <a:pPr>
              <a:buFont typeface="Wingdings" panose="05000000000000000000" pitchFamily="2" charset="2"/>
              <a:buChar char="§"/>
            </a:pPr>
            <a:endParaRPr lang="en-US" dirty="0"/>
          </a:p>
        </p:txBody>
      </p:sp>
      <p:sp>
        <p:nvSpPr>
          <p:cNvPr id="4" name="TextBox 3">
            <a:extLst>
              <a:ext uri="{FF2B5EF4-FFF2-40B4-BE49-F238E27FC236}">
                <a16:creationId xmlns:a16="http://schemas.microsoft.com/office/drawing/2014/main" id="{0353666D-C58B-41EC-8BCD-8AFA3A80E247}"/>
              </a:ext>
            </a:extLst>
          </p:cNvPr>
          <p:cNvSpPr txBox="1"/>
          <p:nvPr/>
        </p:nvSpPr>
        <p:spPr>
          <a:xfrm>
            <a:off x="540327" y="210919"/>
            <a:ext cx="8063346" cy="646331"/>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US" sz="3600" b="1" dirty="0">
                <a:solidFill>
                  <a:schemeClr val="bg1"/>
                </a:solidFill>
              </a:rPr>
              <a:t>THE REAL ISSUES WITH </a:t>
            </a:r>
            <a:r>
              <a:rPr lang="en-US" sz="3600" b="1" dirty="0" err="1">
                <a:solidFill>
                  <a:schemeClr val="bg1"/>
                </a:solidFill>
              </a:rPr>
              <a:t>NIGERIANS</a:t>
            </a:r>
            <a:r>
              <a:rPr lang="en-US" b="1" i="1" dirty="0" err="1">
                <a:solidFill>
                  <a:schemeClr val="bg1"/>
                </a:solidFill>
              </a:rPr>
              <a:t>contd</a:t>
            </a:r>
            <a:r>
              <a:rPr lang="en-US" b="1" i="1" dirty="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95748639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A399BC-1CDC-44A0-9D9A-58C3EFE75B55}"/>
              </a:ext>
            </a:extLst>
          </p:cNvPr>
          <p:cNvPicPr>
            <a:picLocks noChangeAspect="1"/>
          </p:cNvPicPr>
          <p:nvPr/>
        </p:nvPicPr>
        <p:blipFill rotWithShape="1">
          <a:blip r:embed="rId2"/>
          <a:srcRect l="5179" t="68941" r="7172" b="15412"/>
          <a:stretch/>
        </p:blipFill>
        <p:spPr>
          <a:xfrm>
            <a:off x="0" y="5458690"/>
            <a:ext cx="9144000" cy="1399309"/>
          </a:xfrm>
          <a:prstGeom prst="rect">
            <a:avLst/>
          </a:prstGeom>
        </p:spPr>
      </p:pic>
      <p:sp>
        <p:nvSpPr>
          <p:cNvPr id="3" name="Content Placeholder 2"/>
          <p:cNvSpPr>
            <a:spLocks noGrp="1"/>
          </p:cNvSpPr>
          <p:nvPr>
            <p:ph idx="4294967295"/>
          </p:nvPr>
        </p:nvSpPr>
        <p:spPr>
          <a:xfrm>
            <a:off x="513844" y="1107497"/>
            <a:ext cx="8116311" cy="5057776"/>
          </a:xfrm>
          <a:solidFill>
            <a:schemeClr val="bg1"/>
          </a:solidFill>
        </p:spPr>
        <p:txBody>
          <a:bodyPr>
            <a:noAutofit/>
          </a:bodyPr>
          <a:lstStyle/>
          <a:p>
            <a:pPr marL="0" indent="0" algn="just">
              <a:buNone/>
            </a:pPr>
            <a:r>
              <a:rPr lang="en-GB" sz="2400" dirty="0">
                <a:latin typeface="Tahoma" panose="020B0604030504040204" pitchFamily="34" charset="0"/>
                <a:ea typeface="Tahoma" panose="020B0604030504040204" pitchFamily="34" charset="0"/>
                <a:cs typeface="Tahoma" panose="020B0604030504040204" pitchFamily="34" charset="0"/>
              </a:rPr>
              <a:t>As a people, we need to discard false and pretentious lifestyle. </a:t>
            </a:r>
          </a:p>
          <a:p>
            <a:pPr marL="0" indent="0" algn="just">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GB" sz="2400" dirty="0">
                <a:latin typeface="Tahoma" panose="020B0604030504040204" pitchFamily="34" charset="0"/>
                <a:ea typeface="Tahoma" panose="020B0604030504040204" pitchFamily="34" charset="0"/>
                <a:cs typeface="Tahoma" panose="020B0604030504040204" pitchFamily="34" charset="0"/>
              </a:rPr>
              <a:t>We need to </a:t>
            </a:r>
            <a:r>
              <a:rPr lang="en-US" sz="2400" dirty="0">
                <a:latin typeface="Tahoma" panose="020B0604030504040204" pitchFamily="34" charset="0"/>
                <a:ea typeface="Tahoma" panose="020B0604030504040204" pitchFamily="34" charset="0"/>
                <a:cs typeface="Tahoma" panose="020B0604030504040204" pitchFamily="34" charset="0"/>
              </a:rPr>
              <a:t>sit and ponder on the best way to refine governance system to purge the leadership space of characters</a:t>
            </a:r>
            <a:r>
              <a:rPr lang="en-GB" sz="2400" dirty="0">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who wear autocratic skin under democratic mask. </a:t>
            </a:r>
          </a:p>
          <a:p>
            <a:pPr marL="0" indent="0" algn="jus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sz="2400" dirty="0">
                <a:latin typeface="Tahoma" panose="020B0604030504040204" pitchFamily="34" charset="0"/>
                <a:ea typeface="Tahoma" panose="020B0604030504040204" pitchFamily="34" charset="0"/>
                <a:cs typeface="Tahoma" panose="020B0604030504040204" pitchFamily="34" charset="0"/>
              </a:rPr>
              <a:t>It is time we adopt a system that would guarantee a genuine process of sifting-out true and patriotic men and women that would meet the wishes and aspirations</a:t>
            </a:r>
            <a:r>
              <a:rPr lang="en-GB" sz="2400" dirty="0">
                <a:latin typeface="Tahoma" panose="020B0604030504040204" pitchFamily="34" charset="0"/>
                <a:ea typeface="Tahoma" panose="020B0604030504040204" pitchFamily="34" charset="0"/>
                <a:cs typeface="Tahoma" panose="020B0604030504040204" pitchFamily="34" charset="0"/>
              </a:rPr>
              <a:t> of all citizens</a:t>
            </a:r>
            <a:r>
              <a:rPr lang="en-US" sz="2400" dirty="0">
                <a:latin typeface="Tahoma" panose="020B0604030504040204" pitchFamily="34" charset="0"/>
                <a:ea typeface="Tahoma" panose="020B0604030504040204" pitchFamily="34" charset="0"/>
                <a:cs typeface="Tahoma" panose="020B0604030504040204" pitchFamily="34" charset="0"/>
              </a:rPr>
              <a:t> to occupy political space. </a:t>
            </a:r>
          </a:p>
          <a:p>
            <a:pPr marL="0" indent="0" algn="just">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82EA45A-B087-4DF5-A7EB-9505FB3AA588}"/>
              </a:ext>
            </a:extLst>
          </p:cNvPr>
          <p:cNvSpPr txBox="1"/>
          <p:nvPr/>
        </p:nvSpPr>
        <p:spPr>
          <a:xfrm>
            <a:off x="540327" y="210919"/>
            <a:ext cx="8063346" cy="646331"/>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US" sz="3600" b="1" dirty="0">
                <a:solidFill>
                  <a:schemeClr val="bg1"/>
                </a:solidFill>
              </a:rPr>
              <a:t>THE REAL ISSUES WITH </a:t>
            </a:r>
            <a:r>
              <a:rPr lang="en-US" sz="3600" b="1" dirty="0" err="1">
                <a:solidFill>
                  <a:schemeClr val="bg1"/>
                </a:solidFill>
              </a:rPr>
              <a:t>NIGERIANS</a:t>
            </a:r>
            <a:r>
              <a:rPr lang="en-US" b="1" i="1" dirty="0" err="1">
                <a:solidFill>
                  <a:schemeClr val="bg1"/>
                </a:solidFill>
              </a:rPr>
              <a:t>contd</a:t>
            </a:r>
            <a:r>
              <a:rPr lang="en-US" b="1" i="1" dirty="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162256527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ABC0C-A1E9-4C68-926F-565AFB796C17}"/>
              </a:ext>
            </a:extLst>
          </p:cNvPr>
          <p:cNvPicPr>
            <a:picLocks noChangeAspect="1"/>
          </p:cNvPicPr>
          <p:nvPr/>
        </p:nvPicPr>
        <p:blipFill rotWithShape="1">
          <a:blip r:embed="rId2"/>
          <a:srcRect l="5179" t="7901" r="7172" b="15412"/>
          <a:stretch/>
        </p:blipFill>
        <p:spPr>
          <a:xfrm>
            <a:off x="0" y="0"/>
            <a:ext cx="9144000" cy="6858000"/>
          </a:xfrm>
          <a:prstGeom prst="rect">
            <a:avLst/>
          </a:prstGeom>
        </p:spPr>
      </p:pic>
      <p:sp>
        <p:nvSpPr>
          <p:cNvPr id="3" name="TextBox 2">
            <a:extLst>
              <a:ext uri="{FF2B5EF4-FFF2-40B4-BE49-F238E27FC236}">
                <a16:creationId xmlns:a16="http://schemas.microsoft.com/office/drawing/2014/main" id="{CC538449-2ECB-47E1-90CD-1C6D0B068DA0}"/>
              </a:ext>
            </a:extLst>
          </p:cNvPr>
          <p:cNvSpPr txBox="1"/>
          <p:nvPr/>
        </p:nvSpPr>
        <p:spPr>
          <a:xfrm>
            <a:off x="630382" y="1372969"/>
            <a:ext cx="7883236" cy="4893647"/>
          </a:xfrm>
          <a:prstGeom prst="rect">
            <a:avLst/>
          </a:prstGeom>
          <a:solidFill>
            <a:schemeClr val="bg1"/>
          </a:solidFill>
        </p:spPr>
        <p:txBody>
          <a:bodyPr wrap="square">
            <a:spAutoFit/>
          </a:bodyPr>
          <a:lstStyle/>
          <a:p>
            <a:pPr marL="285750" indent="-285750">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We need to resist the temptation of being coaxed to believe that it is </a:t>
            </a:r>
            <a:r>
              <a:rPr lang="en-GB" sz="2600" dirty="0">
                <a:latin typeface="Tahoma" panose="020B0604030504040204" pitchFamily="34" charset="0"/>
                <a:ea typeface="Tahoma" panose="020B0604030504040204" pitchFamily="34" charset="0"/>
                <a:cs typeface="Tahoma" panose="020B0604030504040204" pitchFamily="34" charset="0"/>
              </a:rPr>
              <a:t>our</a:t>
            </a:r>
            <a:r>
              <a:rPr lang="en-US" sz="2600" dirty="0">
                <a:latin typeface="Tahoma" panose="020B0604030504040204" pitchFamily="34" charset="0"/>
                <a:ea typeface="Tahoma" panose="020B0604030504040204" pitchFamily="34" charset="0"/>
                <a:cs typeface="Tahoma" panose="020B0604030504040204" pitchFamily="34" charset="0"/>
              </a:rPr>
              <a:t> religion or our tribes that are selectively targeted when people of questionable characters from </a:t>
            </a:r>
            <a:r>
              <a:rPr lang="en-GB" sz="2600" dirty="0">
                <a:latin typeface="Tahoma" panose="020B0604030504040204" pitchFamily="34" charset="0"/>
                <a:ea typeface="Tahoma" panose="020B0604030504040204" pitchFamily="34" charset="0"/>
                <a:cs typeface="Tahoma" panose="020B0604030504040204" pitchFamily="34" charset="0"/>
              </a:rPr>
              <a:t>our</a:t>
            </a:r>
            <a:r>
              <a:rPr lang="en-US" sz="2600" dirty="0">
                <a:latin typeface="Tahoma" panose="020B0604030504040204" pitchFamily="34" charset="0"/>
                <a:ea typeface="Tahoma" panose="020B0604030504040204" pitchFamily="34" charset="0"/>
                <a:cs typeface="Tahoma" panose="020B0604030504040204" pitchFamily="34" charset="0"/>
              </a:rPr>
              <a:t> domains are fingered out for crimes against humanity.</a:t>
            </a:r>
            <a:r>
              <a:rPr lang="en-GB" sz="2600" dirty="0">
                <a:latin typeface="Tahoma" panose="020B0604030504040204" pitchFamily="34" charset="0"/>
                <a:ea typeface="Tahoma" panose="020B0604030504040204" pitchFamily="34" charset="0"/>
                <a:cs typeface="Tahoma" panose="020B0604030504040204" pitchFamily="34" charset="0"/>
              </a:rPr>
              <a:t> </a:t>
            </a:r>
            <a:endParaRPr lang="en-US" sz="2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endParaRPr lang="en-GB" sz="2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GB" sz="2600" dirty="0">
                <a:latin typeface="Tahoma" panose="020B0604030504040204" pitchFamily="34" charset="0"/>
                <a:ea typeface="Tahoma" panose="020B0604030504040204" pitchFamily="34" charset="0"/>
                <a:cs typeface="Tahoma" panose="020B0604030504040204" pitchFamily="34" charset="0"/>
              </a:rPr>
              <a:t>For so long, Nigerians have been brainwashed to believe </a:t>
            </a:r>
            <a:r>
              <a:rPr lang="en-US" sz="2600" dirty="0">
                <a:latin typeface="Tahoma" panose="020B0604030504040204" pitchFamily="34" charset="0"/>
                <a:ea typeface="Tahoma" panose="020B0604030504040204" pitchFamily="34" charset="0"/>
                <a:cs typeface="Tahoma" panose="020B0604030504040204" pitchFamily="34" charset="0"/>
              </a:rPr>
              <a:t>hook, line, and sinker that the failure of the country to grow and develop like other civilized nations of the world, is because of the differences in our religion, tribe, or lack of resource control, true federalism, or State police. </a:t>
            </a:r>
          </a:p>
        </p:txBody>
      </p:sp>
      <p:sp>
        <p:nvSpPr>
          <p:cNvPr id="5" name="TextBox 4">
            <a:extLst>
              <a:ext uri="{FF2B5EF4-FFF2-40B4-BE49-F238E27FC236}">
                <a16:creationId xmlns:a16="http://schemas.microsoft.com/office/drawing/2014/main" id="{51486E3B-0D7D-4DE3-83FE-0267C8B27F2F}"/>
              </a:ext>
            </a:extLst>
          </p:cNvPr>
          <p:cNvSpPr txBox="1"/>
          <p:nvPr/>
        </p:nvSpPr>
        <p:spPr>
          <a:xfrm>
            <a:off x="692727" y="363319"/>
            <a:ext cx="8063346" cy="646331"/>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US" sz="3600" b="1" dirty="0">
                <a:solidFill>
                  <a:schemeClr val="bg1"/>
                </a:solidFill>
              </a:rPr>
              <a:t>THE REAL ISSUES WITH </a:t>
            </a:r>
            <a:r>
              <a:rPr lang="en-US" sz="3600" b="1" dirty="0" err="1">
                <a:solidFill>
                  <a:schemeClr val="bg1"/>
                </a:solidFill>
              </a:rPr>
              <a:t>NIGERIANS</a:t>
            </a:r>
            <a:r>
              <a:rPr lang="en-US" b="1" i="1" dirty="0" err="1">
                <a:solidFill>
                  <a:schemeClr val="bg1"/>
                </a:solidFill>
              </a:rPr>
              <a:t>contd</a:t>
            </a:r>
            <a:r>
              <a:rPr lang="en-US" b="1" i="1" dirty="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1776850350"/>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26070-9C10-496B-BD36-37145B10D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28"/>
            <a:ext cx="9144000" cy="6863256"/>
          </a:xfrm>
          <a:prstGeom prst="rect">
            <a:avLst/>
          </a:prstGeom>
        </p:spPr>
      </p:pic>
      <p:sp>
        <p:nvSpPr>
          <p:cNvPr id="3" name="Content Placeholder 2"/>
          <p:cNvSpPr>
            <a:spLocks noGrp="1"/>
          </p:cNvSpPr>
          <p:nvPr>
            <p:ph idx="4294967295"/>
          </p:nvPr>
        </p:nvSpPr>
        <p:spPr>
          <a:xfrm>
            <a:off x="540327" y="1316181"/>
            <a:ext cx="8174181" cy="5067663"/>
          </a:xfrm>
          <a:solidFill>
            <a:schemeClr val="bg1"/>
          </a:solidFill>
        </p:spPr>
        <p:txBody>
          <a:bodyPr>
            <a:normAutofit/>
          </a:bodyPr>
          <a:lstStyle/>
          <a:p>
            <a:pPr>
              <a:spcBef>
                <a:spcPts val="0"/>
              </a:spcBef>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No, the problem lies in the Nigerians’ weak egos that accommodate and allow mostly irresponsible and unpatriotic elements with persistent greed and unquenchable lust for wealth as people with the magic wand. </a:t>
            </a:r>
          </a:p>
          <a:p>
            <a:pPr>
              <a:spcBef>
                <a:spcPts val="0"/>
              </a:spcBef>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spcBef>
                <a:spcPts val="0"/>
              </a:spcBef>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Afterall, why are we not living in peace and harmony with our brothers and sisters in our families, villages, local governments and States, where ethnicity, religion, state police or resource control are not the issues?  Indeed, our problems are our behaviours. </a:t>
            </a:r>
          </a:p>
          <a:p>
            <a:pPr>
              <a:spcBef>
                <a:spcPts val="0"/>
              </a:spcBef>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spcBef>
                <a:spcPts val="0"/>
              </a:spcBef>
              <a:buFont typeface="Wingdings" panose="05000000000000000000" pitchFamily="2" charset="2"/>
              <a:buChar char="§"/>
            </a:pPr>
            <a:endParaRPr lang="en-US" sz="3200" dirty="0">
              <a:latin typeface="Tahoma" panose="020B0604030504040204" pitchFamily="34" charset="0"/>
              <a:ea typeface="Tahoma" panose="020B0604030504040204" pitchFamily="34" charset="0"/>
              <a:cs typeface="Tahoma" panose="020B0604030504040204" pitchFamily="34" charset="0"/>
            </a:endParaRPr>
          </a:p>
          <a:p>
            <a:pPr>
              <a:spcBef>
                <a:spcPts val="0"/>
              </a:spcBef>
              <a:buFont typeface="Wingdings" panose="05000000000000000000" pitchFamily="2" charset="2"/>
              <a:buChar char="§"/>
            </a:pP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70C45298-8E61-4707-8545-1CEF08268254}"/>
              </a:ext>
            </a:extLst>
          </p:cNvPr>
          <p:cNvSpPr txBox="1"/>
          <p:nvPr/>
        </p:nvSpPr>
        <p:spPr>
          <a:xfrm>
            <a:off x="692727" y="363319"/>
            <a:ext cx="7772400" cy="646331"/>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US" sz="3600" b="1" dirty="0">
                <a:solidFill>
                  <a:schemeClr val="bg1"/>
                </a:solidFill>
              </a:rPr>
              <a:t>THE REAL ISSUES WITH </a:t>
            </a:r>
            <a:r>
              <a:rPr lang="en-US" sz="3600" b="1" dirty="0" err="1">
                <a:solidFill>
                  <a:schemeClr val="bg1"/>
                </a:solidFill>
              </a:rPr>
              <a:t>NIGERIANS</a:t>
            </a:r>
            <a:r>
              <a:rPr lang="en-US" b="1" i="1" dirty="0" err="1">
                <a:solidFill>
                  <a:schemeClr val="bg1"/>
                </a:solidFill>
              </a:rPr>
              <a:t>contd</a:t>
            </a:r>
            <a:r>
              <a:rPr lang="en-US" b="1" i="1" dirty="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183602948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17B69E-497F-4354-81BB-8C9504D802CC}"/>
              </a:ext>
            </a:extLst>
          </p:cNvPr>
          <p:cNvSpPr txBox="1"/>
          <p:nvPr/>
        </p:nvSpPr>
        <p:spPr>
          <a:xfrm>
            <a:off x="484909" y="1416368"/>
            <a:ext cx="7980218" cy="5078313"/>
          </a:xfrm>
          <a:prstGeom prst="rect">
            <a:avLst/>
          </a:prstGeom>
          <a:noFill/>
        </p:spPr>
        <p:txBody>
          <a:bodyPr wrap="square">
            <a:spAutoFit/>
          </a:bodyPr>
          <a:lstStyle/>
          <a:p>
            <a:pPr marL="346075" indent="-346075">
              <a:buFont typeface="Wingdings" panose="05000000000000000000" pitchFamily="2" charset="2"/>
              <a:buChar char="§"/>
            </a:pPr>
            <a:r>
              <a:rPr lang="en-US" sz="2700" dirty="0"/>
              <a:t>Therefore, what we need to do, if we are serious in making Nigeria a better country, is to first of all, restructure our minds. </a:t>
            </a:r>
          </a:p>
          <a:p>
            <a:pPr marL="346075" indent="-346075">
              <a:buFont typeface="Wingdings" panose="05000000000000000000" pitchFamily="2" charset="2"/>
              <a:buChar char="§"/>
            </a:pPr>
            <a:endParaRPr lang="en-US" sz="2700" dirty="0"/>
          </a:p>
          <a:p>
            <a:pPr marL="346075" indent="-346075">
              <a:buFont typeface="Wingdings" panose="05000000000000000000" pitchFamily="2" charset="2"/>
              <a:buChar char="§"/>
            </a:pPr>
            <a:r>
              <a:rPr lang="en-US" sz="2700" dirty="0"/>
              <a:t>Without this, even if all the country’s resources are put under one family, there will still be issues bordering on resource control, royal families, marginalization, deprivation and minorities. </a:t>
            </a:r>
          </a:p>
          <a:p>
            <a:pPr marL="346075" indent="-346075">
              <a:buFont typeface="Wingdings" panose="05000000000000000000" pitchFamily="2" charset="2"/>
              <a:buChar char="§"/>
            </a:pPr>
            <a:endParaRPr lang="en-US" sz="2700" dirty="0"/>
          </a:p>
          <a:p>
            <a:pPr marL="346075" indent="-346075">
              <a:buFont typeface="Wingdings" panose="05000000000000000000" pitchFamily="2" charset="2"/>
              <a:buChar char="§"/>
            </a:pPr>
            <a:r>
              <a:rPr lang="en-US" sz="2700" dirty="0"/>
              <a:t>For some of us who are from Niger Delta region of Nigeria, how has the 13% oil derivation impacted on our lives?</a:t>
            </a:r>
          </a:p>
        </p:txBody>
      </p:sp>
      <p:sp>
        <p:nvSpPr>
          <p:cNvPr id="4" name="TextBox 3">
            <a:extLst>
              <a:ext uri="{FF2B5EF4-FFF2-40B4-BE49-F238E27FC236}">
                <a16:creationId xmlns:a16="http://schemas.microsoft.com/office/drawing/2014/main" id="{C765BE14-7100-4183-8881-3A078C75E8DA}"/>
              </a:ext>
            </a:extLst>
          </p:cNvPr>
          <p:cNvSpPr txBox="1"/>
          <p:nvPr/>
        </p:nvSpPr>
        <p:spPr>
          <a:xfrm>
            <a:off x="692727" y="363319"/>
            <a:ext cx="7772400" cy="646331"/>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US" sz="3600" b="1" dirty="0">
                <a:solidFill>
                  <a:schemeClr val="bg1"/>
                </a:solidFill>
              </a:rPr>
              <a:t>THE REAL ISSUES WITH </a:t>
            </a:r>
            <a:r>
              <a:rPr lang="en-US" sz="3600" b="1" dirty="0" err="1">
                <a:solidFill>
                  <a:schemeClr val="bg1"/>
                </a:solidFill>
              </a:rPr>
              <a:t>NIGERIANS</a:t>
            </a:r>
            <a:r>
              <a:rPr lang="en-US" b="1" i="1" dirty="0" err="1">
                <a:solidFill>
                  <a:schemeClr val="bg1"/>
                </a:solidFill>
              </a:rPr>
              <a:t>contd</a:t>
            </a:r>
            <a:r>
              <a:rPr lang="en-US" b="1" i="1" dirty="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156045736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96096" y="1303771"/>
            <a:ext cx="7641322" cy="4824413"/>
          </a:xfrm>
        </p:spPr>
        <p:txBody>
          <a:bodyPr>
            <a:normAutofit/>
          </a:bodyPr>
          <a:lstStyle/>
          <a:p>
            <a:pPr marL="512763" indent="-512763">
              <a:buSzPct val="75000"/>
              <a:buFont typeface="Wingdings" panose="05000000000000000000" pitchFamily="2" charset="2"/>
              <a:buChar char="q"/>
            </a:pPr>
            <a:r>
              <a:rPr lang="en-US" sz="2500" dirty="0">
                <a:latin typeface="Tahoma" panose="020B0604030504040204" pitchFamily="34" charset="0"/>
                <a:ea typeface="Tahoma" panose="020B0604030504040204" pitchFamily="34" charset="0"/>
                <a:cs typeface="Tahoma" panose="020B0604030504040204" pitchFamily="34" charset="0"/>
              </a:rPr>
              <a:t>The boundary between mental health and mental illness is very blurred or non-existent. </a:t>
            </a:r>
          </a:p>
          <a:p>
            <a:pPr marL="512763" indent="-512763">
              <a:buSzPct val="75000"/>
              <a:buFont typeface="Wingdings" panose="05000000000000000000" pitchFamily="2" charset="2"/>
              <a:buChar char="q"/>
            </a:pPr>
            <a:endParaRPr lang="en-GB" sz="2500" dirty="0">
              <a:latin typeface="Tahoma" panose="020B0604030504040204" pitchFamily="34" charset="0"/>
              <a:ea typeface="Tahoma" panose="020B0604030504040204" pitchFamily="34" charset="0"/>
              <a:cs typeface="Tahoma" panose="020B0604030504040204" pitchFamily="34" charset="0"/>
            </a:endParaRPr>
          </a:p>
          <a:p>
            <a:pPr marL="512763" indent="-512763">
              <a:buSzPct val="75000"/>
              <a:buFont typeface="Wingdings" panose="05000000000000000000" pitchFamily="2" charset="2"/>
              <a:buChar char="q"/>
            </a:pPr>
            <a:r>
              <a:rPr lang="en-GB" sz="2500" dirty="0">
                <a:latin typeface="Tahoma" panose="020B0604030504040204" pitchFamily="34" charset="0"/>
                <a:ea typeface="Tahoma" panose="020B0604030504040204" pitchFamily="34" charset="0"/>
                <a:cs typeface="Tahoma" panose="020B0604030504040204" pitchFamily="34" charset="0"/>
              </a:rPr>
              <a:t>The mistake most people do, including the highly educated ones is to assume that mental illness is limited to only a few </a:t>
            </a:r>
            <a:r>
              <a:rPr lang="en-US" sz="2500" dirty="0">
                <a:latin typeface="Tahoma" panose="020B0604030504040204" pitchFamily="34" charset="0"/>
                <a:ea typeface="Tahoma" panose="020B0604030504040204" pitchFamily="34" charset="0"/>
                <a:cs typeface="Tahoma" panose="020B0604030504040204" pitchFamily="34" charset="0"/>
              </a:rPr>
              <a:t>unfortunate individuals, who roam the streets with tattered clothing or sometimes naked, sleeping under the bridges.</a:t>
            </a:r>
            <a:r>
              <a:rPr lang="en-GB" sz="2500" dirty="0">
                <a:latin typeface="Tahoma" panose="020B0604030504040204" pitchFamily="34" charset="0"/>
                <a:ea typeface="Tahoma" panose="020B0604030504040204" pitchFamily="34" charset="0"/>
                <a:cs typeface="Tahoma" panose="020B0604030504040204" pitchFamily="34" charset="0"/>
              </a:rPr>
              <a:t> </a:t>
            </a:r>
          </a:p>
          <a:p>
            <a:pPr marL="512763" indent="-512763">
              <a:buSzPct val="75000"/>
              <a:buFont typeface="Wingdings" panose="05000000000000000000" pitchFamily="2" charset="2"/>
              <a:buChar char="q"/>
            </a:pPr>
            <a:endParaRPr lang="en-US" sz="2500" dirty="0">
              <a:latin typeface="Tahoma" panose="020B0604030504040204" pitchFamily="34" charset="0"/>
              <a:ea typeface="Tahoma" panose="020B0604030504040204" pitchFamily="34" charset="0"/>
              <a:cs typeface="Tahoma" panose="020B0604030504040204" pitchFamily="34" charset="0"/>
            </a:endParaRPr>
          </a:p>
          <a:p>
            <a:pPr marL="512763" indent="-512763">
              <a:buSzPct val="75000"/>
              <a:buFont typeface="Wingdings" panose="05000000000000000000" pitchFamily="2" charset="2"/>
              <a:buChar char="q"/>
            </a:pPr>
            <a:r>
              <a:rPr lang="en-US" sz="2500" dirty="0">
                <a:latin typeface="Tahoma" panose="020B0604030504040204" pitchFamily="34" charset="0"/>
                <a:ea typeface="Tahoma" panose="020B0604030504040204" pitchFamily="34" charset="0"/>
                <a:cs typeface="Tahoma" panose="020B0604030504040204" pitchFamily="34" charset="0"/>
              </a:rPr>
              <a:t>No, this is not true. This group of individuals  constitutes only about 1-1.5% of all the people with insanity. </a:t>
            </a:r>
          </a:p>
        </p:txBody>
      </p:sp>
      <p:sp>
        <p:nvSpPr>
          <p:cNvPr id="4" name="TextBox 3">
            <a:extLst>
              <a:ext uri="{FF2B5EF4-FFF2-40B4-BE49-F238E27FC236}">
                <a16:creationId xmlns:a16="http://schemas.microsoft.com/office/drawing/2014/main" id="{1208E360-4943-4EE8-87A2-FD190582F5C8}"/>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46999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035F12-43E3-48FF-B509-36770A4F3DA7}"/>
              </a:ext>
            </a:extLst>
          </p:cNvPr>
          <p:cNvSpPr txBox="1"/>
          <p:nvPr/>
        </p:nvSpPr>
        <p:spPr>
          <a:xfrm>
            <a:off x="471055" y="1510146"/>
            <a:ext cx="8201890" cy="4893647"/>
          </a:xfrm>
          <a:prstGeom prst="rect">
            <a:avLst/>
          </a:prstGeom>
          <a:noFill/>
        </p:spPr>
        <p:txBody>
          <a:bodyPr wrap="square">
            <a:spAutoFit/>
          </a:bodyPr>
          <a:lstStyle/>
          <a:p>
            <a:pPr marL="285750" indent="-28575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implication is that 99% of us or more have serious mental issues, but are in our comfort zones, including homes, offices, schools, markets, Churches, etc. we should know that insanity is about abnormal </a:t>
            </a:r>
            <a:r>
              <a:rPr lang="en-US" sz="2400" dirty="0" err="1">
                <a:latin typeface="Tahoma" panose="020B0604030504040204" pitchFamily="34" charset="0"/>
                <a:ea typeface="Tahoma" panose="020B0604030504040204" pitchFamily="34" charset="0"/>
                <a:cs typeface="Tahoma" panose="020B0604030504040204" pitchFamily="34" charset="0"/>
              </a:rPr>
              <a:t>behaviours</a:t>
            </a:r>
            <a:r>
              <a:rPr lang="en-US" sz="2400" dirty="0">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Majority of us engage in sharp and unethical practices, which are abnormal </a:t>
            </a:r>
            <a:r>
              <a:rPr lang="en-US" sz="2400" dirty="0" err="1">
                <a:latin typeface="Tahoma" panose="020B0604030504040204" pitchFamily="34" charset="0"/>
                <a:ea typeface="Tahoma" panose="020B0604030504040204" pitchFamily="34" charset="0"/>
                <a:cs typeface="Tahoma" panose="020B0604030504040204" pitchFamily="34" charset="0"/>
              </a:rPr>
              <a:t>behaviours</a:t>
            </a:r>
            <a:r>
              <a:rPr lang="en-US" sz="2400" dirty="0">
                <a:latin typeface="Tahoma" panose="020B0604030504040204" pitchFamily="34" charset="0"/>
                <a:ea typeface="Tahoma" panose="020B0604030504040204" pitchFamily="34" charset="0"/>
                <a:cs typeface="Tahoma" panose="020B0604030504040204" pitchFamily="34" charset="0"/>
              </a:rPr>
              <a:t> and by extension, insanity. No one is immune.</a:t>
            </a:r>
          </a:p>
          <a:p>
            <a:pPr marL="285750" indent="-285750">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a:t>
            </a:r>
            <a:r>
              <a:rPr lang="en-US" sz="2400" dirty="0">
                <a:latin typeface="Tahoma" panose="020B0604030504040204" pitchFamily="34" charset="0"/>
                <a:ea typeface="Tahoma" panose="020B0604030504040204" pitchFamily="34" charset="0"/>
                <a:cs typeface="Tahoma" panose="020B0604030504040204" pitchFamily="34" charset="0"/>
              </a:rPr>
              <a:t>assumption that one is not mentally sick is only a delusion. W</a:t>
            </a:r>
            <a:r>
              <a:rPr lang="en-GB" sz="2400" dirty="0">
                <a:latin typeface="Tahoma" panose="020B0604030504040204" pitchFamily="34" charset="0"/>
                <a:ea typeface="Tahoma" panose="020B0604030504040204" pitchFamily="34" charset="0"/>
                <a:cs typeface="Tahoma" panose="020B0604030504040204" pitchFamily="34" charset="0"/>
              </a:rPr>
              <a:t>hat determines whether one is insane or not is not where one stays, lives, eats or what one wears, but the behaviour.</a:t>
            </a:r>
            <a:endParaRPr lang="en-US" sz="2400" dirty="0"/>
          </a:p>
        </p:txBody>
      </p:sp>
      <p:sp>
        <p:nvSpPr>
          <p:cNvPr id="5" name="TextBox 4">
            <a:extLst>
              <a:ext uri="{FF2B5EF4-FFF2-40B4-BE49-F238E27FC236}">
                <a16:creationId xmlns:a16="http://schemas.microsoft.com/office/drawing/2014/main" id="{FE5F8CD7-61C1-4932-9251-C8482CF61254}"/>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0148720"/>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84909" y="1215303"/>
            <a:ext cx="8174182" cy="5365605"/>
          </a:xfrm>
        </p:spPr>
        <p:txBody>
          <a:bodyPr>
            <a:normAutofit/>
          </a:bodyPr>
          <a:lstStyle/>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gradation of mental state from a healthy state to ill-health has shown that no one is really normal. </a:t>
            </a:r>
          </a:p>
          <a:p>
            <a:pPr>
              <a:buFont typeface="Wingdings" panose="05000000000000000000" pitchFamily="2" charset="2"/>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Nature seems to have divided human population into two groups, the non-</a:t>
            </a:r>
            <a:r>
              <a:rPr lang="en-US" sz="2400" dirty="0" err="1">
                <a:latin typeface="Tahoma" panose="020B0604030504040204" pitchFamily="34" charset="0"/>
                <a:ea typeface="Tahoma" panose="020B0604030504040204" pitchFamily="34" charset="0"/>
                <a:cs typeface="Tahoma" panose="020B0604030504040204" pitchFamily="34" charset="0"/>
              </a:rPr>
              <a:t>iatropic</a:t>
            </a:r>
            <a:r>
              <a:rPr lang="en-US" sz="2400" dirty="0">
                <a:latin typeface="Tahoma" panose="020B0604030504040204" pitchFamily="34" charset="0"/>
                <a:ea typeface="Tahoma" panose="020B0604030504040204" pitchFamily="34" charset="0"/>
                <a:cs typeface="Tahoma" panose="020B0604030504040204" pitchFamily="34" charset="0"/>
              </a:rPr>
              <a:t> and the </a:t>
            </a:r>
            <a:r>
              <a:rPr lang="en-US" sz="2400" dirty="0" err="1">
                <a:latin typeface="Tahoma" panose="020B0604030504040204" pitchFamily="34" charset="0"/>
                <a:ea typeface="Tahoma" panose="020B0604030504040204" pitchFamily="34" charset="0"/>
                <a:cs typeface="Tahoma" panose="020B0604030504040204" pitchFamily="34" charset="0"/>
              </a:rPr>
              <a:t>iatropic</a:t>
            </a:r>
            <a:r>
              <a:rPr lang="en-US" sz="2400" dirty="0">
                <a:latin typeface="Tahoma" panose="020B0604030504040204" pitchFamily="34" charset="0"/>
                <a:ea typeface="Tahoma" panose="020B0604030504040204" pitchFamily="34" charset="0"/>
                <a:cs typeface="Tahoma" panose="020B0604030504040204" pitchFamily="34" charset="0"/>
              </a:rPr>
              <a:t> groups. </a:t>
            </a:r>
          </a:p>
          <a:p>
            <a:pPr>
              <a:buFont typeface="Wingdings" panose="05000000000000000000" pitchFamily="2" charset="2"/>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demarcation or grouping together is in accordance with how people behave and respond to their daily needs, actions and activities. </a:t>
            </a:r>
          </a:p>
          <a:p>
            <a:pPr>
              <a:buFont typeface="Wingdings" panose="05000000000000000000" pitchFamily="2" charset="2"/>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non-</a:t>
            </a:r>
            <a:r>
              <a:rPr lang="en-US" sz="2400" dirty="0" err="1">
                <a:latin typeface="Tahoma" panose="020B0604030504040204" pitchFamily="34" charset="0"/>
                <a:ea typeface="Tahoma" panose="020B0604030504040204" pitchFamily="34" charset="0"/>
                <a:cs typeface="Tahoma" panose="020B0604030504040204" pitchFamily="34" charset="0"/>
              </a:rPr>
              <a:t>iatropic</a:t>
            </a:r>
            <a:r>
              <a:rPr lang="en-US" sz="2400" dirty="0">
                <a:latin typeface="Tahoma" panose="020B0604030504040204" pitchFamily="34" charset="0"/>
                <a:ea typeface="Tahoma" panose="020B0604030504040204" pitchFamily="34" charset="0"/>
                <a:cs typeface="Tahoma" panose="020B0604030504040204" pitchFamily="34" charset="0"/>
              </a:rPr>
              <a:t> consists of persons with mental illness, but may not have or have mild symptoms. These are the people in the society that would always behave as if nothing is wrong with them, and would never seek help.</a:t>
            </a:r>
          </a:p>
          <a:p>
            <a:pPr>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endParaRPr lang="en-US" dirty="0"/>
          </a:p>
        </p:txBody>
      </p:sp>
      <p:sp>
        <p:nvSpPr>
          <p:cNvPr id="5" name="TextBox 4">
            <a:extLst>
              <a:ext uri="{FF2B5EF4-FFF2-40B4-BE49-F238E27FC236}">
                <a16:creationId xmlns:a16="http://schemas.microsoft.com/office/drawing/2014/main" id="{F0093B8F-B988-4DEE-B82F-E0C7983CB41F}"/>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2830160"/>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48145" y="1068388"/>
            <a:ext cx="7987868" cy="5360121"/>
          </a:xfrm>
        </p:spPr>
        <p:txBody>
          <a:bodyPr>
            <a:normAutofit lnSpcReduction="10000"/>
          </a:bodyPr>
          <a:lstStyle/>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efficacy of their performance may or may not be lowered, but they may be experiencing one or more distressing symptoms of mental illness  from to time to time, without others knowing. </a:t>
            </a: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And even if their performance is lowered, the difference may not be glaring. Majority of Nigerians are within the non-</a:t>
            </a:r>
            <a:r>
              <a:rPr lang="en-US" sz="2400" dirty="0" err="1">
                <a:latin typeface="Tahoma" panose="020B0604030504040204" pitchFamily="34" charset="0"/>
                <a:ea typeface="Tahoma" panose="020B0604030504040204" pitchFamily="34" charset="0"/>
                <a:cs typeface="Tahoma" panose="020B0604030504040204" pitchFamily="34" charset="0"/>
              </a:rPr>
              <a:t>iatrophic</a:t>
            </a:r>
            <a:r>
              <a:rPr lang="en-US" sz="2400" dirty="0">
                <a:latin typeface="Tahoma" panose="020B0604030504040204" pitchFamily="34" charset="0"/>
                <a:ea typeface="Tahoma" panose="020B0604030504040204" pitchFamily="34" charset="0"/>
                <a:cs typeface="Tahoma" panose="020B0604030504040204" pitchFamily="34" charset="0"/>
              </a:rPr>
              <a:t> group of persons with asymptomatic or mild symptoms of mental illness. </a:t>
            </a: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Their ability to cope with daily demands is not because they do not have mental illness. The other half of the population represents persons in the community with disruptive distressing symptoms, some may be ambulatory, while others will require hospitalization. </a:t>
            </a:r>
          </a:p>
        </p:txBody>
      </p:sp>
      <p:sp>
        <p:nvSpPr>
          <p:cNvPr id="5" name="TextBox 4">
            <a:extLst>
              <a:ext uri="{FF2B5EF4-FFF2-40B4-BE49-F238E27FC236}">
                <a16:creationId xmlns:a16="http://schemas.microsoft.com/office/drawing/2014/main" id="{4F8293EE-D61D-4ABB-B36B-4A6459A68A85}"/>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7372008"/>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8563" t="7815" r="13427" b="8183"/>
          <a:stretch/>
        </p:blipFill>
        <p:spPr>
          <a:xfrm>
            <a:off x="271018" y="379700"/>
            <a:ext cx="8582038" cy="5619317"/>
          </a:xfrm>
          <a:prstGeom prst="rect">
            <a:avLst/>
          </a:prstGeom>
        </p:spPr>
      </p:pic>
      <p:sp>
        <p:nvSpPr>
          <p:cNvPr id="6" name="TextBox 5">
            <a:extLst>
              <a:ext uri="{FF2B5EF4-FFF2-40B4-BE49-F238E27FC236}">
                <a16:creationId xmlns:a16="http://schemas.microsoft.com/office/drawing/2014/main" id="{A8F8E91F-FDDA-471C-8C15-1433792B6827}"/>
              </a:ext>
            </a:extLst>
          </p:cNvPr>
          <p:cNvSpPr txBox="1"/>
          <p:nvPr/>
        </p:nvSpPr>
        <p:spPr>
          <a:xfrm>
            <a:off x="727363" y="6293633"/>
            <a:ext cx="8125692" cy="461665"/>
          </a:xfrm>
          <a:prstGeom prst="rect">
            <a:avLst/>
          </a:prstGeom>
          <a:noFill/>
        </p:spPr>
        <p:txBody>
          <a:bodyPr wrap="square">
            <a:spAutoFit/>
          </a:bodyPr>
          <a:lstStyle/>
          <a:p>
            <a:pPr marL="0" indent="0" algn="ctr">
              <a:buNone/>
            </a:pPr>
            <a:r>
              <a:rPr lang="en-US" sz="2400" b="1" dirty="0"/>
              <a:t>Diagram 3: The continuum from health to ill-health </a:t>
            </a:r>
          </a:p>
        </p:txBody>
      </p:sp>
    </p:spTree>
    <p:extLst>
      <p:ext uri="{BB962C8B-B14F-4D97-AF65-F5344CB8AC3E}">
        <p14:creationId xmlns:p14="http://schemas.microsoft.com/office/powerpoint/2010/main" val="187222734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6" y="-245609"/>
            <a:ext cx="5715000" cy="6858000"/>
          </a:xfrm>
          <a:prstGeom prst="rect">
            <a:avLst/>
          </a:prstGeom>
        </p:spPr>
      </p:pic>
      <p:sp>
        <p:nvSpPr>
          <p:cNvPr id="4" name="Slide Number Placeholder 3"/>
          <p:cNvSpPr>
            <a:spLocks noGrp="1"/>
          </p:cNvSpPr>
          <p:nvPr>
            <p:ph type="sldNum" sz="quarter" idx="12"/>
          </p:nvPr>
        </p:nvSpPr>
        <p:spPr>
          <a:xfrm>
            <a:off x="6553200" y="6645275"/>
            <a:ext cx="2133600" cy="365125"/>
          </a:xfrm>
        </p:spPr>
        <p:txBody>
          <a:bodyPr/>
          <a:lstStyle/>
          <a:p>
            <a:fld id="{75111959-26A7-495E-A399-8CD52A6286E0}" type="slidenum">
              <a:rPr lang="en-US" smtClean="0"/>
              <a:pPr/>
              <a:t>8</a:t>
            </a:fld>
            <a:endParaRPr lang="en-US"/>
          </a:p>
        </p:txBody>
      </p:sp>
      <p:sp>
        <p:nvSpPr>
          <p:cNvPr id="7" name="TextBox 6"/>
          <p:cNvSpPr txBox="1"/>
          <p:nvPr/>
        </p:nvSpPr>
        <p:spPr>
          <a:xfrm>
            <a:off x="5712759" y="142409"/>
            <a:ext cx="3200400" cy="954107"/>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GB" sz="2800" b="1" i="1" dirty="0">
                <a:solidFill>
                  <a:schemeClr val="bg1"/>
                </a:solidFill>
                <a:latin typeface="High Tower Text" panose="02040502050506030303" pitchFamily="18" charset="0"/>
                <a:cs typeface="Kartika" panose="02020503030404060203" pitchFamily="18" charset="0"/>
              </a:rPr>
              <a:t>Chairperson’s Opening Remarks…</a:t>
            </a:r>
          </a:p>
        </p:txBody>
      </p:sp>
      <p:sp>
        <p:nvSpPr>
          <p:cNvPr id="8" name="TextBox 7"/>
          <p:cNvSpPr txBox="1"/>
          <p:nvPr/>
        </p:nvSpPr>
        <p:spPr>
          <a:xfrm>
            <a:off x="61666" y="6043284"/>
            <a:ext cx="5731280" cy="800219"/>
          </a:xfrm>
          <a:prstGeom prst="rect">
            <a:avLst/>
          </a:prstGeom>
          <a:solidFill>
            <a:srgbClr val="0070C0"/>
          </a:solidFill>
          <a:ln w="28575">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i="1" dirty="0">
                <a:latin typeface="Bodoni MT" panose="02070603080606020203" pitchFamily="18" charset="0"/>
              </a:rPr>
              <a:t>Professor </a:t>
            </a:r>
            <a:r>
              <a:rPr lang="en-GB" sz="2800" b="1" i="1" dirty="0" err="1">
                <a:latin typeface="Bodoni MT" panose="02070603080606020203" pitchFamily="18" charset="0"/>
              </a:rPr>
              <a:t>Nyaudoh</a:t>
            </a:r>
            <a:r>
              <a:rPr lang="en-GB" sz="2800" b="1" i="1" dirty="0">
                <a:latin typeface="Bodoni MT" panose="02070603080606020203" pitchFamily="18" charset="0"/>
              </a:rPr>
              <a:t>  </a:t>
            </a:r>
            <a:r>
              <a:rPr lang="en-GB" sz="2800" b="1" i="1" dirty="0" err="1">
                <a:latin typeface="Bodoni MT" panose="02070603080606020203" pitchFamily="18" charset="0"/>
              </a:rPr>
              <a:t>Ndaeyo</a:t>
            </a:r>
            <a:endParaRPr lang="en-GB" sz="2800" b="1" i="1" dirty="0">
              <a:latin typeface="Bodoni MT" panose="02070603080606020203" pitchFamily="18" charset="0"/>
            </a:endParaRPr>
          </a:p>
          <a:p>
            <a:pPr algn="ctr"/>
            <a:r>
              <a:rPr lang="en-GB" b="1" i="1" dirty="0">
                <a:latin typeface="Bodoni MT" panose="02070603080606020203" pitchFamily="18" charset="0"/>
              </a:rPr>
              <a:t>Vice-Chancellor, </a:t>
            </a:r>
            <a:r>
              <a:rPr lang="en-GB" sz="1600" b="1" i="1" dirty="0">
                <a:latin typeface="Bodoni MT" panose="02070603080606020203" pitchFamily="18" charset="0"/>
              </a:rPr>
              <a:t>University of Uyo, Uyo</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110" y="4788830"/>
            <a:ext cx="2917699" cy="1823561"/>
          </a:xfrm>
          <a:prstGeom prst="rect">
            <a:avLst/>
          </a:prstGeom>
        </p:spPr>
      </p:pic>
      <p:graphicFrame>
        <p:nvGraphicFramePr>
          <p:cNvPr id="11" name="Object 2"/>
          <p:cNvGraphicFramePr>
            <a:graphicFrameLocks noChangeAspect="1"/>
          </p:cNvGraphicFramePr>
          <p:nvPr/>
        </p:nvGraphicFramePr>
        <p:xfrm>
          <a:off x="6841181" y="5204185"/>
          <a:ext cx="994677" cy="992849"/>
        </p:xfrm>
        <a:graphic>
          <a:graphicData uri="http://schemas.openxmlformats.org/presentationml/2006/ole">
            <mc:AlternateContent xmlns:mc="http://schemas.openxmlformats.org/markup-compatibility/2006">
              <mc:Choice xmlns:v="urn:schemas-microsoft-com:vml" Requires="v">
                <p:oleObj spid="_x0000_s4097" r:id="rId5" imgW="96218" imgH="89705" progId="CorelDRAW.Graphic.12">
                  <p:embed/>
                </p:oleObj>
              </mc:Choice>
              <mc:Fallback>
                <p:oleObj r:id="rId5" imgW="96218" imgH="89705" progId="CorelDRAW.Graphic.12">
                  <p:embed/>
                  <p:pic>
                    <p:nvPicPr>
                      <p:cNvPr id="11"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1181" y="5204185"/>
                        <a:ext cx="994677" cy="992849"/>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12C9D5CA-F8E9-481F-916F-FAB3B5C534FF}"/>
              </a:ext>
            </a:extLst>
          </p:cNvPr>
          <p:cNvSpPr txBox="1"/>
          <p:nvPr/>
        </p:nvSpPr>
        <p:spPr>
          <a:xfrm>
            <a:off x="5712759" y="3289167"/>
            <a:ext cx="3526970" cy="70788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dirty="0">
                <a:solidFill>
                  <a:schemeClr val="bg1"/>
                </a:solidFill>
                <a:latin typeface="Arial Rounded MT Bold" panose="020F0704030504030204" pitchFamily="34" charset="0"/>
              </a:rPr>
              <a:t>INAUGURAL LECTURE </a:t>
            </a:r>
          </a:p>
          <a:p>
            <a:pPr algn="ctr"/>
            <a:r>
              <a:rPr lang="en-US" sz="1200" dirty="0">
                <a:solidFill>
                  <a:schemeClr val="bg1"/>
                </a:solidFill>
                <a:latin typeface="Arial Rounded MT Bold" panose="020F0704030504030204" pitchFamily="34" charset="0"/>
              </a:rPr>
              <a:t>OF THE</a:t>
            </a:r>
            <a:r>
              <a:rPr lang="en-US" sz="2000" dirty="0">
                <a:solidFill>
                  <a:schemeClr val="bg1"/>
                </a:solidFill>
                <a:latin typeface="Arial Rounded MT Bold" panose="020F0704030504030204" pitchFamily="34" charset="0"/>
              </a:rPr>
              <a:t> UNIVERSITY OF UYO</a:t>
            </a:r>
          </a:p>
        </p:txBody>
      </p:sp>
      <p:pic>
        <p:nvPicPr>
          <p:cNvPr id="2" name="Picture 1">
            <a:extLst>
              <a:ext uri="{FF2B5EF4-FFF2-40B4-BE49-F238E27FC236}">
                <a16:creationId xmlns:a16="http://schemas.microsoft.com/office/drawing/2014/main" id="{B78BAD25-4EBE-41F9-95A6-3114206B8D12}"/>
              </a:ext>
            </a:extLst>
          </p:cNvPr>
          <p:cNvPicPr>
            <a:picLocks noChangeAspect="1"/>
          </p:cNvPicPr>
          <p:nvPr/>
        </p:nvPicPr>
        <p:blipFill rotWithShape="1">
          <a:blip r:embed="rId7"/>
          <a:srcRect l="26255" t="38131" r="20071" b="10032"/>
          <a:stretch/>
        </p:blipFill>
        <p:spPr>
          <a:xfrm>
            <a:off x="6650148" y="1699581"/>
            <a:ext cx="1652192" cy="159562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82567937"/>
      </p:ext>
    </p:extLst>
  </p:cSld>
  <p:clrMapOvr>
    <a:masterClrMapping/>
  </p:clrMapOvr>
  <mc:AlternateContent xmlns:mc="http://schemas.openxmlformats.org/markup-compatibility/2006" xmlns:p14="http://schemas.microsoft.com/office/powerpoint/2010/main">
    <mc:Choice Requires="p14">
      <p:transition spd="slow" p14:dur="4000">
        <p14:prism dir="d"/>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E25C9A-52FA-4EF9-AE40-7F0EBC328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22700" y="1539376"/>
            <a:ext cx="1498600" cy="9144000"/>
          </a:xfrm>
          <a:prstGeom prst="rect">
            <a:avLst/>
          </a:prstGeom>
        </p:spPr>
      </p:pic>
      <p:sp>
        <p:nvSpPr>
          <p:cNvPr id="3" name="Content Placeholder 2"/>
          <p:cNvSpPr>
            <a:spLocks noGrp="1"/>
          </p:cNvSpPr>
          <p:nvPr>
            <p:ph idx="1"/>
          </p:nvPr>
        </p:nvSpPr>
        <p:spPr>
          <a:xfrm>
            <a:off x="484909" y="1157289"/>
            <a:ext cx="8077200" cy="5156426"/>
          </a:xfrm>
          <a:solidFill>
            <a:schemeClr val="bg1"/>
          </a:solidFill>
        </p:spPr>
        <p:txBody>
          <a:bodyPr>
            <a:normAutofit/>
          </a:bodyPr>
          <a:lstStyle/>
          <a:p>
            <a:pPr algn="just">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Mr. Chairman Sir, </a:t>
            </a:r>
            <a:r>
              <a:rPr lang="en-US" sz="2400" dirty="0">
                <a:latin typeface="Tahoma" panose="020B0604030504040204" pitchFamily="34" charset="0"/>
                <a:ea typeface="Tahoma" panose="020B0604030504040204" pitchFamily="34" charset="0"/>
                <a:cs typeface="Tahoma" panose="020B0604030504040204" pitchFamily="34" charset="0"/>
              </a:rPr>
              <a:t>mental health is a measure of responses</a:t>
            </a:r>
            <a:r>
              <a:rPr lang="en-GB" sz="2400" dirty="0">
                <a:latin typeface="Tahoma" panose="020B0604030504040204" pitchFamily="34" charset="0"/>
                <a:ea typeface="Tahoma" panose="020B0604030504040204" pitchFamily="34" charset="0"/>
                <a:cs typeface="Tahoma" panose="020B0604030504040204" pitchFamily="34" charset="0"/>
              </a:rPr>
              <a:t> to changes in the mind</a:t>
            </a:r>
            <a:r>
              <a:rPr lang="en-US" sz="2400" dirty="0">
                <a:latin typeface="Tahoma" panose="020B0604030504040204" pitchFamily="34" charset="0"/>
                <a:ea typeface="Tahoma" panose="020B0604030504040204" pitchFamily="34" charset="0"/>
                <a:cs typeface="Tahoma" panose="020B0604030504040204" pitchFamily="34" charset="0"/>
              </a:rPr>
              <a:t>. </a:t>
            </a:r>
            <a:r>
              <a:rPr lang="en-GB" sz="2400" dirty="0">
                <a:latin typeface="Tahoma" panose="020B0604030504040204" pitchFamily="34" charset="0"/>
                <a:ea typeface="Tahoma" panose="020B0604030504040204" pitchFamily="34" charset="0"/>
                <a:cs typeface="Tahoma" panose="020B0604030504040204" pitchFamily="34" charset="0"/>
              </a:rPr>
              <a:t>There is no other way to know, if one is insane or not, except through one’s behaviour. </a:t>
            </a:r>
          </a:p>
          <a:p>
            <a:pPr algn="just">
              <a:buFont typeface="Wingdings" panose="05000000000000000000" pitchFamily="2"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We are partakers of abnormal </a:t>
            </a:r>
            <a:r>
              <a:rPr lang="en-US" sz="2400" dirty="0" err="1">
                <a:latin typeface="Tahoma" panose="020B0604030504040204" pitchFamily="34" charset="0"/>
                <a:ea typeface="Tahoma" panose="020B0604030504040204" pitchFamily="34" charset="0"/>
                <a:cs typeface="Tahoma" panose="020B0604030504040204" pitchFamily="34" charset="0"/>
              </a:rPr>
              <a:t>behaviours</a:t>
            </a:r>
            <a:r>
              <a:rPr lang="en-US" sz="2400" dirty="0">
                <a:latin typeface="Tahoma" panose="020B0604030504040204" pitchFamily="34" charset="0"/>
                <a:ea typeface="Tahoma" panose="020B0604030504040204" pitchFamily="34" charset="0"/>
                <a:cs typeface="Tahoma" panose="020B0604030504040204" pitchFamily="34" charset="0"/>
              </a:rPr>
              <a:t>. We consciously or unconsciously mortgage our conscience, distort and compromise values, standards, and ideals</a:t>
            </a:r>
            <a:r>
              <a:rPr lang="en-US" sz="2000" dirty="0">
                <a:latin typeface="Tahoma" panose="020B0604030504040204" pitchFamily="34" charset="0"/>
                <a:ea typeface="Tahoma" panose="020B0604030504040204" pitchFamily="34" charset="0"/>
                <a:cs typeface="Tahoma" panose="020B0604030504040204" pitchFamily="34" charset="0"/>
              </a:rPr>
              <a:t>. </a:t>
            </a:r>
          </a:p>
          <a:p>
            <a:pPr algn="just">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Our emotions, thoughts, judgements, reasoning, actions, interactions</a:t>
            </a:r>
            <a:r>
              <a:rPr lang="en-GB" sz="2400" dirty="0">
                <a:latin typeface="Tahoma" panose="020B0604030504040204" pitchFamily="34" charset="0"/>
                <a:ea typeface="Tahoma" panose="020B0604030504040204" pitchFamily="34" charset="0"/>
                <a:cs typeface="Tahoma" panose="020B0604030504040204" pitchFamily="34" charset="0"/>
              </a:rPr>
              <a:t> with our neighbours or environment</a:t>
            </a:r>
            <a:r>
              <a:rPr lang="en-US" sz="2400" dirty="0">
                <a:latin typeface="Tahoma" panose="020B0604030504040204" pitchFamily="34" charset="0"/>
                <a:ea typeface="Tahoma" panose="020B0604030504040204" pitchFamily="34" charset="0"/>
                <a:cs typeface="Tahoma" panose="020B0604030504040204" pitchFamily="34" charset="0"/>
              </a:rPr>
              <a:t> can go contrary to the cultural or societal expectations. </a:t>
            </a:r>
          </a:p>
          <a:p>
            <a:pPr>
              <a:buFont typeface="Wingdings" panose="05000000000000000000" pitchFamily="2" charset="2"/>
              <a:buChar char="§"/>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FA61E57-37CB-4F86-901A-6D42C41D243D}"/>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3431260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F2199C-8266-457C-A138-510C98BD499E}"/>
              </a:ext>
            </a:extLst>
          </p:cNvPr>
          <p:cNvPicPr>
            <a:picLocks noChangeAspect="1"/>
          </p:cNvPicPr>
          <p:nvPr/>
        </p:nvPicPr>
        <p:blipFill rotWithShape="1">
          <a:blip r:embed="rId2">
            <a:extLst>
              <a:ext uri="{28A0092B-C50C-407E-A947-70E740481C1C}">
                <a14:useLocalDpi xmlns:a14="http://schemas.microsoft.com/office/drawing/2010/main" val="0"/>
              </a:ext>
            </a:extLst>
          </a:blip>
          <a:srcRect l="-713" r="713" b="62698"/>
          <a:stretch/>
        </p:blipFill>
        <p:spPr>
          <a:xfrm>
            <a:off x="-116116" y="3309257"/>
            <a:ext cx="9260115" cy="3548743"/>
          </a:xfrm>
          <a:prstGeom prst="rect">
            <a:avLst/>
          </a:prstGeom>
        </p:spPr>
      </p:pic>
      <p:sp>
        <p:nvSpPr>
          <p:cNvPr id="3" name="Content Placeholder 2"/>
          <p:cNvSpPr>
            <a:spLocks noGrp="1"/>
          </p:cNvSpPr>
          <p:nvPr>
            <p:ph idx="1"/>
          </p:nvPr>
        </p:nvSpPr>
        <p:spPr>
          <a:xfrm>
            <a:off x="268417" y="1030574"/>
            <a:ext cx="8501063" cy="5370226"/>
          </a:xfrm>
          <a:solidFill>
            <a:schemeClr val="bg1"/>
          </a:solidFill>
        </p:spPr>
        <p:txBody>
          <a:bodyPr>
            <a:normAutofit fontScale="92500" lnSpcReduction="10000"/>
          </a:bodyPr>
          <a:lstStyle/>
          <a:p>
            <a:pPr marL="346075" indent="-346075">
              <a:buFont typeface="Wingdings" panose="05000000000000000000" pitchFamily="2" charset="2"/>
              <a:buChar char="§"/>
            </a:pPr>
            <a:r>
              <a:rPr lang="en-US" sz="3200" dirty="0">
                <a:latin typeface="Tahoma" panose="020B0604030504040204" pitchFamily="34" charset="0"/>
                <a:ea typeface="Tahoma" panose="020B0604030504040204" pitchFamily="34" charset="0"/>
                <a:cs typeface="Tahoma" panose="020B0604030504040204" pitchFamily="34" charset="0"/>
              </a:rPr>
              <a:t>Therefore, the conversation should not be on whether one is insane or not, rather it should be on the nature and degree of insanity we all have. </a:t>
            </a:r>
          </a:p>
          <a:p>
            <a:pPr marL="346075" indent="-346075">
              <a:buFont typeface="Wingdings" panose="05000000000000000000" pitchFamily="2" charset="2"/>
              <a:buChar char="§"/>
            </a:pPr>
            <a:endParaRPr lang="en-US" sz="2200" dirty="0">
              <a:latin typeface="Tahoma" panose="020B0604030504040204" pitchFamily="34" charset="0"/>
              <a:ea typeface="Tahoma" panose="020B0604030504040204" pitchFamily="34" charset="0"/>
              <a:cs typeface="Tahoma" panose="020B0604030504040204" pitchFamily="34" charset="0"/>
            </a:endParaRPr>
          </a:p>
          <a:p>
            <a:pPr marL="346075" indent="-346075">
              <a:buFont typeface="Wingdings" panose="05000000000000000000" pitchFamily="2" charset="2"/>
              <a:buChar char="§"/>
            </a:pPr>
            <a:r>
              <a:rPr lang="en-US" sz="3200" dirty="0">
                <a:latin typeface="Tahoma" panose="020B0604030504040204" pitchFamily="34" charset="0"/>
                <a:ea typeface="Tahoma" panose="020B0604030504040204" pitchFamily="34" charset="0"/>
                <a:cs typeface="Tahoma" panose="020B0604030504040204" pitchFamily="34" charset="0"/>
              </a:rPr>
              <a:t>The urge that makes someone to walk naked on the street and the urge that makes another person to steal or do any other abnormal thing, is the same.</a:t>
            </a:r>
            <a:r>
              <a:rPr lang="en-GB" sz="3200" dirty="0">
                <a:latin typeface="Tahoma" panose="020B0604030504040204" pitchFamily="34" charset="0"/>
                <a:ea typeface="Tahoma" panose="020B0604030504040204" pitchFamily="34" charset="0"/>
                <a:cs typeface="Tahoma" panose="020B0604030504040204" pitchFamily="34" charset="0"/>
              </a:rPr>
              <a:t> </a:t>
            </a:r>
          </a:p>
          <a:p>
            <a:pPr marL="346075" indent="-346075">
              <a:buFont typeface="Wingdings" panose="05000000000000000000" pitchFamily="2" charset="2"/>
              <a:buChar char="§"/>
            </a:pPr>
            <a:endParaRPr lang="en-GB" sz="3200" dirty="0">
              <a:latin typeface="Tahoma" panose="020B0604030504040204" pitchFamily="34" charset="0"/>
              <a:ea typeface="Tahoma" panose="020B0604030504040204" pitchFamily="34" charset="0"/>
              <a:cs typeface="Tahoma" panose="020B0604030504040204" pitchFamily="34" charset="0"/>
            </a:endParaRPr>
          </a:p>
          <a:p>
            <a:pPr marL="346075" indent="-346075">
              <a:buFont typeface="Wingdings" panose="05000000000000000000" pitchFamily="2" charset="2"/>
              <a:buChar char="§"/>
            </a:pPr>
            <a:r>
              <a:rPr lang="en-GB" sz="3200" dirty="0">
                <a:latin typeface="Tahoma" panose="020B0604030504040204" pitchFamily="34" charset="0"/>
                <a:ea typeface="Tahoma" panose="020B0604030504040204" pitchFamily="34" charset="0"/>
                <a:cs typeface="Tahoma" panose="020B0604030504040204" pitchFamily="34" charset="0"/>
              </a:rPr>
              <a:t>Walking naked, stealing or doing any thing abnormally is the same, because feeling pleasure is the primary reward.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BF6E5F47-EC88-4810-92C4-190A40C73A28}"/>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439053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427955-42F1-4AC7-8049-899B1B2EA743}"/>
              </a:ext>
            </a:extLst>
          </p:cNvPr>
          <p:cNvPicPr>
            <a:picLocks noChangeAspect="1"/>
          </p:cNvPicPr>
          <p:nvPr/>
        </p:nvPicPr>
        <p:blipFill rotWithShape="1">
          <a:blip r:embed="rId2"/>
          <a:srcRect l="10206"/>
          <a:stretch/>
        </p:blipFill>
        <p:spPr>
          <a:xfrm>
            <a:off x="0" y="1191490"/>
            <a:ext cx="9195062" cy="5666509"/>
          </a:xfrm>
          <a:prstGeom prst="rect">
            <a:avLst/>
          </a:prstGeom>
        </p:spPr>
      </p:pic>
      <p:sp>
        <p:nvSpPr>
          <p:cNvPr id="3" name="Content Placeholder 2">
            <a:extLst>
              <a:ext uri="{FF2B5EF4-FFF2-40B4-BE49-F238E27FC236}">
                <a16:creationId xmlns:a16="http://schemas.microsoft.com/office/drawing/2014/main" id="{E14B2EF3-03BF-42EA-8FA1-6448017803B6}"/>
              </a:ext>
            </a:extLst>
          </p:cNvPr>
          <p:cNvSpPr>
            <a:spLocks noGrp="1"/>
          </p:cNvSpPr>
          <p:nvPr>
            <p:ph idx="1"/>
          </p:nvPr>
        </p:nvSpPr>
        <p:spPr>
          <a:xfrm>
            <a:off x="443345" y="988295"/>
            <a:ext cx="8257310" cy="5619606"/>
          </a:xfrm>
          <a:solidFill>
            <a:schemeClr val="bg1"/>
          </a:solidFill>
        </p:spPr>
        <p:txBody>
          <a:bodyPr>
            <a:normAutofit/>
          </a:bodyPr>
          <a:lstStyle/>
          <a:p>
            <a:pPr>
              <a:buFont typeface="Wingdings" panose="05000000000000000000" pitchFamily="2" charset="2"/>
              <a:buChar char="§"/>
            </a:pPr>
            <a:r>
              <a:rPr lang="en-GB" sz="2500" dirty="0">
                <a:latin typeface="Tahoma" panose="020B0604030504040204" pitchFamily="34" charset="0"/>
                <a:ea typeface="Tahoma" panose="020B0604030504040204" pitchFamily="34" charset="0"/>
                <a:cs typeface="Tahoma" panose="020B0604030504040204" pitchFamily="34" charset="0"/>
              </a:rPr>
              <a:t>There is no difference between someone who eats from the refuse dumps and a school teacher or lecturer, who demands money or sex, before he or she could pass his or her student in an examination or a colleague in office, who works so hard to deprive his or her own fellow colleague, comfort and happiness or a chief executive, who demands gratifications before rendering help or a student, who cheats in an examination.</a:t>
            </a:r>
          </a:p>
          <a:p>
            <a:pPr>
              <a:buFont typeface="Wingdings" panose="05000000000000000000" pitchFamily="2" charset="2"/>
              <a:buChar char="§"/>
            </a:pPr>
            <a:endParaRPr lang="en-US" sz="25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GB" sz="2500" dirty="0">
                <a:latin typeface="Tahoma" panose="020B0604030504040204" pitchFamily="34" charset="0"/>
                <a:ea typeface="Tahoma" panose="020B0604030504040204" pitchFamily="34" charset="0"/>
                <a:cs typeface="Tahoma" panose="020B0604030504040204" pitchFamily="34" charset="0"/>
              </a:rPr>
              <a:t>The urge is the same in any man or woman, who manipulates or circumvents the system, for his or her personal gain or</a:t>
            </a:r>
            <a:r>
              <a:rPr lang="en-US" sz="2500" dirty="0">
                <a:latin typeface="Tahoma" panose="020B0604030504040204" pitchFamily="34" charset="0"/>
                <a:ea typeface="Tahoma" panose="020B0604030504040204" pitchFamily="34" charset="0"/>
                <a:cs typeface="Tahoma" panose="020B0604030504040204" pitchFamily="34" charset="0"/>
              </a:rPr>
              <a:t> uses his or her position, connections, affiliations, associations, or relationships, to cheat, steal, kill or bring sorrow and agony to his or her fellow human being.</a:t>
            </a:r>
          </a:p>
          <a:p>
            <a:pPr>
              <a:buFont typeface="Wingdings" panose="05000000000000000000" pitchFamily="2" charset="2"/>
              <a:buChar char="§"/>
            </a:pPr>
            <a:endParaRPr lang="en-US" sz="25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endParaRPr lang="en-US" sz="2500" dirty="0"/>
          </a:p>
        </p:txBody>
      </p:sp>
      <p:sp>
        <p:nvSpPr>
          <p:cNvPr id="7" name="TextBox 6">
            <a:extLst>
              <a:ext uri="{FF2B5EF4-FFF2-40B4-BE49-F238E27FC236}">
                <a16:creationId xmlns:a16="http://schemas.microsoft.com/office/drawing/2014/main" id="{82A7BBEB-ABF0-4B63-932D-34063B2BB3BB}"/>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152673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AE7434-83FA-46FE-B0C5-B029CC6D6E18}"/>
              </a:ext>
            </a:extLst>
          </p:cNvPr>
          <p:cNvPicPr>
            <a:picLocks noChangeAspect="1"/>
          </p:cNvPicPr>
          <p:nvPr/>
        </p:nvPicPr>
        <p:blipFill>
          <a:blip r:embed="rId2"/>
          <a:stretch>
            <a:fillRect/>
          </a:stretch>
        </p:blipFill>
        <p:spPr>
          <a:xfrm>
            <a:off x="0" y="1116920"/>
            <a:ext cx="9260114" cy="6169251"/>
          </a:xfrm>
          <a:prstGeom prst="rect">
            <a:avLst/>
          </a:prstGeom>
        </p:spPr>
      </p:pic>
      <p:sp>
        <p:nvSpPr>
          <p:cNvPr id="3" name="Content Placeholder 2"/>
          <p:cNvSpPr>
            <a:spLocks noGrp="1"/>
          </p:cNvSpPr>
          <p:nvPr>
            <p:ph idx="4294967295"/>
          </p:nvPr>
        </p:nvSpPr>
        <p:spPr>
          <a:xfrm>
            <a:off x="734291" y="986270"/>
            <a:ext cx="8057140" cy="5566929"/>
          </a:xfrm>
          <a:solidFill>
            <a:schemeClr val="bg1"/>
          </a:solidFill>
        </p:spPr>
        <p:txBody>
          <a:bodyPr>
            <a:noAutofit/>
          </a:bodyPr>
          <a:lstStyle/>
          <a:p>
            <a:pPr>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What makes the behaviour to occur and to be repeated time and again, is the primary reward.</a:t>
            </a:r>
          </a:p>
          <a:p>
            <a:pPr>
              <a:buFont typeface="Wingdings" panose="05000000000000000000" pitchFamily="2" charset="2"/>
              <a:buChar char="§"/>
            </a:pPr>
            <a:endParaRPr lang="en-GB" sz="12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There</a:t>
            </a:r>
            <a:r>
              <a:rPr lang="en-US" sz="2400" dirty="0">
                <a:latin typeface="Tahoma" panose="020B0604030504040204" pitchFamily="34" charset="0"/>
                <a:ea typeface="Tahoma" panose="020B0604030504040204" pitchFamily="34" charset="0"/>
                <a:cs typeface="Tahoma" panose="020B0604030504040204" pitchFamily="34" charset="0"/>
              </a:rPr>
              <a:t> is no corner in our life that is devoid of abnormal </a:t>
            </a:r>
            <a:r>
              <a:rPr lang="en-US" sz="2400" dirty="0" err="1">
                <a:latin typeface="Tahoma" panose="020B0604030504040204" pitchFamily="34" charset="0"/>
                <a:ea typeface="Tahoma" panose="020B0604030504040204" pitchFamily="34" charset="0"/>
                <a:cs typeface="Tahoma" panose="020B0604030504040204" pitchFamily="34" charset="0"/>
              </a:rPr>
              <a:t>behaviours</a:t>
            </a:r>
            <a:r>
              <a:rPr lang="en-US" sz="2400" dirty="0">
                <a:latin typeface="Tahoma" panose="020B0604030504040204" pitchFamily="34" charset="0"/>
                <a:ea typeface="Tahoma" panose="020B0604030504040204" pitchFamily="34" charset="0"/>
                <a:cs typeface="Tahoma" panose="020B0604030504040204" pitchFamily="34" charset="0"/>
              </a:rPr>
              <a:t>. Even in our homes, we find it difficult to comply with laid down rules. </a:t>
            </a:r>
          </a:p>
          <a:p>
            <a:pPr>
              <a:buFont typeface="Wingdings" panose="05000000000000000000" pitchFamily="2" charset="2"/>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In our work places, how many of us would go to our offices on time and stay till it is time to close?  What about using government hours for our private businesses? </a:t>
            </a: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How can we say we are mentally sound when we indulge in all these </a:t>
            </a:r>
            <a:r>
              <a:rPr lang="en-US" sz="2400" dirty="0" err="1">
                <a:latin typeface="Tahoma" panose="020B0604030504040204" pitchFamily="34" charset="0"/>
                <a:ea typeface="Tahoma" panose="020B0604030504040204" pitchFamily="34" charset="0"/>
                <a:cs typeface="Tahoma" panose="020B0604030504040204" pitchFamily="34" charset="0"/>
              </a:rPr>
              <a:t>behaviours</a:t>
            </a:r>
            <a:r>
              <a:rPr lang="en-US" sz="2400"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07031FDD-3999-4AD1-B597-398AF278F51C}"/>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6195949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60A9F9-710F-462B-AE8D-313284A5CF18}"/>
              </a:ext>
            </a:extLst>
          </p:cNvPr>
          <p:cNvPicPr>
            <a:picLocks noChangeAspect="1"/>
          </p:cNvPicPr>
          <p:nvPr/>
        </p:nvPicPr>
        <p:blipFill rotWithShape="1">
          <a:blip r:embed="rId2"/>
          <a:srcRect t="26521" b="22684"/>
          <a:stretch/>
        </p:blipFill>
        <p:spPr>
          <a:xfrm>
            <a:off x="0" y="3178629"/>
            <a:ext cx="9144000" cy="3679371"/>
          </a:xfrm>
          <a:prstGeom prst="rect">
            <a:avLst/>
          </a:prstGeom>
        </p:spPr>
      </p:pic>
      <p:sp>
        <p:nvSpPr>
          <p:cNvPr id="3" name="Content Placeholder 2"/>
          <p:cNvSpPr>
            <a:spLocks noGrp="1"/>
          </p:cNvSpPr>
          <p:nvPr>
            <p:ph idx="4294967295"/>
          </p:nvPr>
        </p:nvSpPr>
        <p:spPr>
          <a:xfrm>
            <a:off x="411307" y="768206"/>
            <a:ext cx="8321386" cy="5674158"/>
          </a:xfrm>
          <a:solidFill>
            <a:schemeClr val="bg1"/>
          </a:solidFill>
        </p:spPr>
        <p:txBody>
          <a:bodyPr>
            <a:noAutofit/>
          </a:bodyPr>
          <a:lstStyle/>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We pray every day before we leave our homes, and every morning in our offices, before we resume work, but in that same offices, we hide files, collect bribes, pilfer, backbite, hold grudges, fight, render insults and abuses on others. Most of us go to our offices late, but how many of us write the exact time we actually resume work in our offices? </a:t>
            </a:r>
          </a:p>
          <a:p>
            <a:pPr>
              <a:buFont typeface="Wingdings" panose="05000000000000000000" pitchFamily="2" charset="2"/>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These are all abnormal behaviours and by extension, insanity.</a:t>
            </a:r>
          </a:p>
          <a:p>
            <a:pPr>
              <a:buFont typeface="Wingdings" panose="05000000000000000000" pitchFamily="2" charset="2"/>
              <a:buChar char="§"/>
            </a:pPr>
            <a:endParaRPr lang="en-US" sz="11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Mr. Chairman, sir, Nigeria has been and is still struggling, because we are always thinking of an easy, but not the right way of doing things. We prime ourselves for success without work. We represent the real, rather than the ideal, and thrive for pleasure rather than perfection. </a:t>
            </a:r>
          </a:p>
        </p:txBody>
      </p:sp>
      <p:sp>
        <p:nvSpPr>
          <p:cNvPr id="5" name="TextBox 4">
            <a:extLst>
              <a:ext uri="{FF2B5EF4-FFF2-40B4-BE49-F238E27FC236}">
                <a16:creationId xmlns:a16="http://schemas.microsoft.com/office/drawing/2014/main" id="{A9B30962-9997-4266-A8C8-09238D38D118}"/>
              </a:ext>
            </a:extLst>
          </p:cNvPr>
          <p:cNvSpPr txBox="1"/>
          <p:nvPr/>
        </p:nvSpPr>
        <p:spPr>
          <a:xfrm>
            <a:off x="997526" y="94077"/>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808292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F26FDC-9AAF-4E17-A08C-FE4C9B5A65A8}"/>
              </a:ext>
            </a:extLst>
          </p:cNvPr>
          <p:cNvPicPr>
            <a:picLocks noChangeAspect="1"/>
          </p:cNvPicPr>
          <p:nvPr/>
        </p:nvPicPr>
        <p:blipFill rotWithShape="1">
          <a:blip r:embed="rId2"/>
          <a:srcRect l="22322" r="6868" b="4343"/>
          <a:stretch/>
        </p:blipFill>
        <p:spPr>
          <a:xfrm>
            <a:off x="-130628" y="1036803"/>
            <a:ext cx="9274628" cy="5821197"/>
          </a:xfrm>
          <a:prstGeom prst="rect">
            <a:avLst/>
          </a:prstGeom>
        </p:spPr>
      </p:pic>
      <p:sp>
        <p:nvSpPr>
          <p:cNvPr id="3" name="Content Placeholder 2"/>
          <p:cNvSpPr>
            <a:spLocks noGrp="1"/>
          </p:cNvSpPr>
          <p:nvPr>
            <p:ph idx="4294967295"/>
          </p:nvPr>
        </p:nvSpPr>
        <p:spPr>
          <a:xfrm>
            <a:off x="617537" y="1134774"/>
            <a:ext cx="8346354" cy="5459989"/>
          </a:xfrm>
          <a:solidFill>
            <a:schemeClr val="bg1"/>
          </a:solidFill>
        </p:spPr>
        <p:txBody>
          <a:bodyPr>
            <a:normAutofit/>
          </a:bodyPr>
          <a:lstStyle/>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Mr. Chairman, sir, I am very sorry, if by talking the way I do I am making all of us uncomfortable.  </a:t>
            </a: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This is what it is, the truth and nothing, but the truth. It is not possible for one to claim that he or she is mentally sound. </a:t>
            </a:r>
          </a:p>
          <a:p>
            <a:pPr>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stress-diathesis-model, which uses the integration of biological, psychosocial and environmental factors to explain the possibility of one having mental illness, applies to all of us.</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We all have specific vulnerability that when acted on by some stressful environmental influences or life events, allow the development of symptoms of mental illness. </a:t>
            </a:r>
          </a:p>
          <a:p>
            <a:pPr>
              <a:buFont typeface="Wingdings" panose="05000000000000000000" pitchFamily="2" charset="2"/>
              <a:buChar char="§"/>
            </a:pPr>
            <a:endParaRPr lang="en-US" dirty="0"/>
          </a:p>
        </p:txBody>
      </p:sp>
      <p:sp>
        <p:nvSpPr>
          <p:cNvPr id="4" name="TextBox 3">
            <a:extLst>
              <a:ext uri="{FF2B5EF4-FFF2-40B4-BE49-F238E27FC236}">
                <a16:creationId xmlns:a16="http://schemas.microsoft.com/office/drawing/2014/main" id="{174D116D-7080-4729-9902-AFE955E78C23}"/>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8733407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FDE22-1F0D-4CA0-A865-AC43061852E1}"/>
              </a:ext>
            </a:extLst>
          </p:cNvPr>
          <p:cNvPicPr>
            <a:picLocks noChangeAspect="1"/>
          </p:cNvPicPr>
          <p:nvPr/>
        </p:nvPicPr>
        <p:blipFill rotWithShape="1">
          <a:blip r:embed="rId2"/>
          <a:srcRect b="4255"/>
          <a:stretch/>
        </p:blipFill>
        <p:spPr>
          <a:xfrm rot="10800000">
            <a:off x="-1" y="-1"/>
            <a:ext cx="9213705" cy="6858001"/>
          </a:xfrm>
          <a:prstGeom prst="rect">
            <a:avLst/>
          </a:prstGeom>
        </p:spPr>
      </p:pic>
      <p:sp>
        <p:nvSpPr>
          <p:cNvPr id="3" name="Content Placeholder 2"/>
          <p:cNvSpPr>
            <a:spLocks noGrp="1"/>
          </p:cNvSpPr>
          <p:nvPr>
            <p:ph idx="4294967295"/>
          </p:nvPr>
        </p:nvSpPr>
        <p:spPr>
          <a:xfrm>
            <a:off x="706581" y="1103085"/>
            <a:ext cx="8074561" cy="5544725"/>
          </a:xfrm>
          <a:solidFill>
            <a:schemeClr val="bg1"/>
          </a:solidFill>
        </p:spPr>
        <p:txBody>
          <a:bodyPr>
            <a:noAutofit/>
          </a:bodyPr>
          <a:lstStyle/>
          <a:p>
            <a:pPr marL="401638" indent="-401638">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Life itself is a challenge, and sometimes with unpredictable and unfavourable outcomes.  </a:t>
            </a:r>
          </a:p>
          <a:p>
            <a:pPr marL="401638" indent="-401638">
              <a:buFont typeface="Wingdings" panose="05000000000000000000" pitchFamily="2" charset="2"/>
              <a:buChar char="§"/>
            </a:pPr>
            <a:endParaRPr lang="en-US" sz="2600" dirty="0">
              <a:latin typeface="Tahoma" panose="020B0604030504040204" pitchFamily="34" charset="0"/>
              <a:ea typeface="Tahoma" panose="020B0604030504040204" pitchFamily="34" charset="0"/>
              <a:cs typeface="Tahoma" panose="020B0604030504040204" pitchFamily="34" charset="0"/>
            </a:endParaRPr>
          </a:p>
          <a:p>
            <a:pPr marL="401638" indent="-401638">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A clean or holy appearance or look does not confer one with the ability or power to avoid emotions. </a:t>
            </a:r>
          </a:p>
          <a:p>
            <a:pPr marL="401638" indent="-401638">
              <a:buFont typeface="Wingdings" panose="05000000000000000000" pitchFamily="2" charset="2"/>
              <a:buChar char="§"/>
            </a:pPr>
            <a:endParaRPr lang="en-US" sz="2600" dirty="0">
              <a:latin typeface="Tahoma" panose="020B0604030504040204" pitchFamily="34" charset="0"/>
              <a:ea typeface="Tahoma" panose="020B0604030504040204" pitchFamily="34" charset="0"/>
              <a:cs typeface="Tahoma" panose="020B0604030504040204" pitchFamily="34" charset="0"/>
            </a:endParaRPr>
          </a:p>
          <a:p>
            <a:pPr marL="401638" indent="-401638">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Stress, emotional burnout, sleeplessness, racing thoughts, anxiety, unexplained sadness or expansive mood or excessive or uncontrollable happiness, are all symptoms of mental illness. </a:t>
            </a:r>
            <a:r>
              <a:rPr lang="en-US" sz="2600" b="1" dirty="0">
                <a:latin typeface="Tahoma" panose="020B0604030504040204" pitchFamily="34" charset="0"/>
                <a:ea typeface="Tahoma" panose="020B0604030504040204" pitchFamily="34" charset="0"/>
                <a:cs typeface="Tahoma" panose="020B0604030504040204" pitchFamily="34" charset="0"/>
              </a:rPr>
              <a:t>Nigeria, a sanely insane society. Who is not insane? </a:t>
            </a:r>
          </a:p>
          <a:p>
            <a:pPr>
              <a:buFont typeface="Wingdings" panose="05000000000000000000" pitchFamily="2" charset="2"/>
              <a:buChar char="§"/>
            </a:pPr>
            <a:endParaRPr lang="en-US" sz="2600" dirty="0"/>
          </a:p>
        </p:txBody>
      </p:sp>
      <p:sp>
        <p:nvSpPr>
          <p:cNvPr id="5" name="TextBox 4">
            <a:extLst>
              <a:ext uri="{FF2B5EF4-FFF2-40B4-BE49-F238E27FC236}">
                <a16:creationId xmlns:a16="http://schemas.microsoft.com/office/drawing/2014/main" id="{8C8C9184-B00D-40B3-B617-38D960B1E1D8}"/>
              </a:ext>
            </a:extLst>
          </p:cNvPr>
          <p:cNvSpPr txBox="1"/>
          <p:nvPr/>
        </p:nvSpPr>
        <p:spPr>
          <a:xfrm>
            <a:off x="997526" y="210189"/>
            <a:ext cx="7148946" cy="707886"/>
          </a:xfrm>
          <a:prstGeom prst="rect">
            <a:avLst/>
          </a:prstGeom>
          <a:solidFill>
            <a:schemeClr val="tx1"/>
          </a:solidFill>
        </p:spPr>
        <p:txBody>
          <a:bodyPr wrap="square">
            <a:spAutoFit/>
          </a:bodyPr>
          <a:lstStyle/>
          <a:p>
            <a:pPr marL="0" indent="0" algn="ctr">
              <a:buNone/>
            </a:pP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NOT INSANE</a:t>
            </a: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CONTD.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5629917"/>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403" y="1314450"/>
            <a:ext cx="8243454" cy="5280314"/>
          </a:xfrm>
        </p:spPr>
        <p:txBody>
          <a:bodyPr>
            <a:normAutofit fontScale="85000" lnSpcReduction="10000"/>
          </a:bodyPr>
          <a:lstStyle/>
          <a:p>
            <a:pPr algn="just">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Abnormal behaviours seem to be rampant in Nigeria because many Nigerians appear to be mentally unstable. </a:t>
            </a:r>
          </a:p>
          <a:p>
            <a:pPr algn="just">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The behaviours characterize the way the minds work. Many are </a:t>
            </a:r>
            <a:r>
              <a:rPr lang="en-US" dirty="0" err="1">
                <a:latin typeface="Tahoma" panose="020B0604030504040204" pitchFamily="34" charset="0"/>
                <a:ea typeface="Tahoma" panose="020B0604030504040204" pitchFamily="34" charset="0"/>
                <a:cs typeface="Tahoma" panose="020B0604030504040204" pitchFamily="34" charset="0"/>
              </a:rPr>
              <a:t>labouring</a:t>
            </a:r>
            <a:r>
              <a:rPr lang="en-US" dirty="0">
                <a:latin typeface="Tahoma" panose="020B0604030504040204" pitchFamily="34" charset="0"/>
                <a:ea typeface="Tahoma" panose="020B0604030504040204" pitchFamily="34" charset="0"/>
                <a:cs typeface="Tahoma" panose="020B0604030504040204" pitchFamily="34" charset="0"/>
              </a:rPr>
              <a:t> under the disease of mind.  </a:t>
            </a:r>
          </a:p>
          <a:p>
            <a:pPr algn="just">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Insanity distorts the minds and deprive individuals of the ability to control their thoughts, speeches, reasoning, judgments, relationships with one another and the environment. </a:t>
            </a:r>
          </a:p>
          <a:p>
            <a:pPr algn="just">
              <a:buFont typeface="Wingdings" panose="05000000000000000000" pitchFamily="2" charset="2"/>
              <a:buChar char="§"/>
            </a:pPr>
            <a:endParaRPr lang="en-US" sz="19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Majority of Nigerians have personality problems, and because the symptoms are alloplastic, that is capable of adapting and altering the external environment, they do not usually know or believe that they are mentally sick. </a:t>
            </a:r>
            <a:endParaRPr lang="en-US" dirty="0"/>
          </a:p>
        </p:txBody>
      </p:sp>
      <p:sp>
        <p:nvSpPr>
          <p:cNvPr id="2" name="TextBox 1">
            <a:extLst>
              <a:ext uri="{FF2B5EF4-FFF2-40B4-BE49-F238E27FC236}">
                <a16:creationId xmlns:a16="http://schemas.microsoft.com/office/drawing/2014/main" id="{0D690624-83F8-4C69-A830-E2E8179CE747}"/>
              </a:ext>
            </a:extLst>
          </p:cNvPr>
          <p:cNvSpPr txBox="1"/>
          <p:nvPr/>
        </p:nvSpPr>
        <p:spPr>
          <a:xfrm>
            <a:off x="374073" y="152401"/>
            <a:ext cx="8243454" cy="890115"/>
          </a:xfrm>
          <a:prstGeom prst="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lnSpc>
                <a:spcPct val="80000"/>
              </a:lnSpc>
            </a:pPr>
            <a:r>
              <a:rPr lang="en-US" sz="3200" b="1" dirty="0">
                <a:solidFill>
                  <a:schemeClr val="bg1"/>
                </a:solidFill>
              </a:rPr>
              <a:t>WHY INSANITY BEHAVIOURS ARE RAMPANT AMONG NIGERIANS</a:t>
            </a:r>
            <a:endParaRPr lang="en-US" sz="3200" dirty="0">
              <a:solidFill>
                <a:schemeClr val="bg1"/>
              </a:solidFill>
            </a:endParaRPr>
          </a:p>
        </p:txBody>
      </p:sp>
    </p:spTree>
    <p:extLst>
      <p:ext uri="{BB962C8B-B14F-4D97-AF65-F5344CB8AC3E}">
        <p14:creationId xmlns:p14="http://schemas.microsoft.com/office/powerpoint/2010/main" val="325189803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54A75-F97F-4C51-979E-10E1C27383F9}"/>
              </a:ext>
            </a:extLst>
          </p:cNvPr>
          <p:cNvSpPr txBox="1"/>
          <p:nvPr/>
        </p:nvSpPr>
        <p:spPr>
          <a:xfrm>
            <a:off x="249381" y="999643"/>
            <a:ext cx="8395855" cy="5743111"/>
          </a:xfrm>
          <a:prstGeom prst="rect">
            <a:avLst/>
          </a:prstGeom>
          <a:noFill/>
        </p:spPr>
        <p:txBody>
          <a:bodyPr wrap="square">
            <a:spAutoFit/>
          </a:bodyPr>
          <a:lstStyle/>
          <a:p>
            <a:pPr marL="401638" indent="-401638" algn="just">
              <a:lnSpc>
                <a:spcPct val="90000"/>
              </a:lnSpc>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And because these symptoms are also ego-syntonic, that is acceptable to the ego, they are always impervious to treatment. </a:t>
            </a:r>
          </a:p>
          <a:p>
            <a:pPr marL="401638" indent="-401638" algn="just">
              <a:lnSpc>
                <a:spcPct val="90000"/>
              </a:lnSpc>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401638" indent="-401638" algn="just">
              <a:lnSpc>
                <a:spcPct val="90000"/>
              </a:lnSpc>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As a result, </a:t>
            </a:r>
            <a:r>
              <a:rPr lang="en-GB" sz="2400" dirty="0">
                <a:latin typeface="Tahoma" panose="020B0604030504040204" pitchFamily="34" charset="0"/>
                <a:ea typeface="Tahoma" panose="020B0604030504040204" pitchFamily="34" charset="0"/>
                <a:cs typeface="Tahoma" panose="020B0604030504040204" pitchFamily="34" charset="0"/>
              </a:rPr>
              <a:t>they go about behaving</a:t>
            </a:r>
            <a:r>
              <a:rPr lang="en-US" sz="2400" dirty="0">
                <a:latin typeface="Tahoma" panose="020B0604030504040204" pitchFamily="34" charset="0"/>
                <a:ea typeface="Tahoma" panose="020B0604030504040204" pitchFamily="34" charset="0"/>
                <a:cs typeface="Tahoma" panose="020B0604030504040204" pitchFamily="34" charset="0"/>
              </a:rPr>
              <a:t> irresponsibly and exhibiting antisocial </a:t>
            </a:r>
            <a:r>
              <a:rPr lang="en-US" sz="2400" dirty="0" err="1">
                <a:latin typeface="Tahoma" panose="020B0604030504040204" pitchFamily="34" charset="0"/>
                <a:ea typeface="Tahoma" panose="020B0604030504040204" pitchFamily="34" charset="0"/>
                <a:cs typeface="Tahoma" panose="020B0604030504040204" pitchFamily="34" charset="0"/>
              </a:rPr>
              <a:t>behaviours</a:t>
            </a:r>
            <a:r>
              <a:rPr lang="en-US" sz="2400" dirty="0">
                <a:latin typeface="Tahoma" panose="020B0604030504040204" pitchFamily="34" charset="0"/>
                <a:ea typeface="Tahoma" panose="020B0604030504040204" pitchFamily="34" charset="0"/>
                <a:cs typeface="Tahoma" panose="020B0604030504040204" pitchFamily="34" charset="0"/>
              </a:rPr>
              <a:t>, by working only inconsistently and being reckless, breaking laws, defaulting on agreements, irritable and physically aggressive.</a:t>
            </a:r>
          </a:p>
          <a:p>
            <a:pPr marL="401638" indent="-401638" algn="just">
              <a:lnSpc>
                <a:spcPct val="90000"/>
              </a:lnSpc>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401638" indent="-401638" algn="just">
              <a:lnSpc>
                <a:spcPct val="90000"/>
              </a:lnSpc>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Relationships, the matrix within which people live their lives and are the sources of obligation, responsibility and friction, are often neglected or disrupted. </a:t>
            </a:r>
          </a:p>
          <a:p>
            <a:pPr marL="401638" indent="-401638" algn="just">
              <a:lnSpc>
                <a:spcPct val="90000"/>
              </a:lnSpc>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401638" indent="-401638" algn="just">
              <a:lnSpc>
                <a:spcPct val="90000"/>
              </a:lnSpc>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Those with neurotic conditions are perpetually under severe stress and anxiety, with far-reaching consequences on the day-to-day actions and activities.</a:t>
            </a:r>
          </a:p>
        </p:txBody>
      </p:sp>
      <p:sp>
        <p:nvSpPr>
          <p:cNvPr id="4" name="TextBox 3">
            <a:extLst>
              <a:ext uri="{FF2B5EF4-FFF2-40B4-BE49-F238E27FC236}">
                <a16:creationId xmlns:a16="http://schemas.microsoft.com/office/drawing/2014/main" id="{1653BED3-6D72-4964-A0A2-1857DE3C9135}"/>
              </a:ext>
            </a:extLst>
          </p:cNvPr>
          <p:cNvSpPr txBox="1"/>
          <p:nvPr/>
        </p:nvSpPr>
        <p:spPr>
          <a:xfrm>
            <a:off x="374073" y="152401"/>
            <a:ext cx="8243454" cy="890115"/>
          </a:xfrm>
          <a:prstGeom prst="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lnSpc>
                <a:spcPct val="80000"/>
              </a:lnSpc>
            </a:pPr>
            <a:r>
              <a:rPr lang="en-US" sz="3200" b="1" dirty="0">
                <a:solidFill>
                  <a:schemeClr val="bg1"/>
                </a:solidFill>
              </a:rPr>
              <a:t>WHY INSANITY BEHAVIOURS ARE RAMPANT AMONG NIGERIANS, </a:t>
            </a:r>
            <a:r>
              <a:rPr lang="en-US" b="1" i="1" dirty="0">
                <a:solidFill>
                  <a:schemeClr val="bg1"/>
                </a:solidFill>
              </a:rPr>
              <a:t>contd.</a:t>
            </a:r>
            <a:endParaRPr lang="en-US" sz="3200" i="1" dirty="0">
              <a:solidFill>
                <a:schemeClr val="bg1"/>
              </a:solidFill>
            </a:endParaRPr>
          </a:p>
        </p:txBody>
      </p:sp>
    </p:spTree>
    <p:extLst>
      <p:ext uri="{BB962C8B-B14F-4D97-AF65-F5344CB8AC3E}">
        <p14:creationId xmlns:p14="http://schemas.microsoft.com/office/powerpoint/2010/main" val="968334719"/>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43346" y="1136072"/>
            <a:ext cx="8298872" cy="5306291"/>
          </a:xfrm>
        </p:spPr>
        <p:txBody>
          <a:bodyPr>
            <a:normAutofit fontScale="92500"/>
          </a:bodyPr>
          <a:lstStyle/>
          <a:p>
            <a:pPr marL="346075" indent="-346075" algn="just">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Others with psychotic conditions are deluded and act</a:t>
            </a:r>
            <a:r>
              <a:rPr lang="en-GB" dirty="0">
                <a:latin typeface="Tahoma" panose="020B0604030504040204" pitchFamily="34" charset="0"/>
                <a:ea typeface="Tahoma" panose="020B0604030504040204" pitchFamily="34" charset="0"/>
                <a:cs typeface="Tahoma" panose="020B0604030504040204" pitchFamily="34" charset="0"/>
              </a:rPr>
              <a:t> or behave</a:t>
            </a:r>
            <a:r>
              <a:rPr lang="en-US" dirty="0">
                <a:latin typeface="Tahoma" panose="020B0604030504040204" pitchFamily="34" charset="0"/>
                <a:ea typeface="Tahoma" panose="020B0604030504040204" pitchFamily="34" charset="0"/>
                <a:cs typeface="Tahoma" panose="020B0604030504040204" pitchFamily="34" charset="0"/>
              </a:rPr>
              <a:t> in response </a:t>
            </a:r>
            <a:r>
              <a:rPr lang="en-GB" dirty="0">
                <a:latin typeface="Tahoma" panose="020B0604030504040204" pitchFamily="34" charset="0"/>
                <a:ea typeface="Tahoma" panose="020B0604030504040204" pitchFamily="34" charset="0"/>
                <a:cs typeface="Tahoma" panose="020B0604030504040204" pitchFamily="34" charset="0"/>
              </a:rPr>
              <a:t>to</a:t>
            </a:r>
            <a:r>
              <a:rPr lang="en-US" dirty="0">
                <a:latin typeface="Tahoma" panose="020B0604030504040204" pitchFamily="34" charset="0"/>
                <a:ea typeface="Tahoma" panose="020B0604030504040204" pitchFamily="34" charset="0"/>
                <a:cs typeface="Tahoma" panose="020B0604030504040204" pitchFamily="34" charset="0"/>
              </a:rPr>
              <a:t> hallucinatory voices </a:t>
            </a:r>
            <a:r>
              <a:rPr lang="en-GB" dirty="0">
                <a:latin typeface="Tahoma" panose="020B0604030504040204" pitchFamily="34" charset="0"/>
                <a:ea typeface="Tahoma" panose="020B0604030504040204" pitchFamily="34" charset="0"/>
                <a:cs typeface="Tahoma" panose="020B0604030504040204" pitchFamily="34" charset="0"/>
              </a:rPr>
              <a:t>or</a:t>
            </a:r>
            <a:r>
              <a:rPr lang="en-US" dirty="0">
                <a:latin typeface="Tahoma" panose="020B0604030504040204" pitchFamily="34" charset="0"/>
                <a:ea typeface="Tahoma" panose="020B0604030504040204" pitchFamily="34" charset="0"/>
                <a:cs typeface="Tahoma" panose="020B0604030504040204" pitchFamily="34" charset="0"/>
              </a:rPr>
              <a:t> delusions. </a:t>
            </a:r>
          </a:p>
          <a:p>
            <a:pPr marL="346075" indent="-346075" algn="just">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346075" indent="-346075" algn="just">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Many others with mood disorders are either manic or depressed, with low self-esteem, self-confidence and</a:t>
            </a:r>
            <a:r>
              <a:rPr lang="en-GB" dirty="0">
                <a:latin typeface="Tahoma" panose="020B0604030504040204" pitchFamily="34" charset="0"/>
                <a:ea typeface="Tahoma" panose="020B0604030504040204" pitchFamily="34" charset="0"/>
                <a:cs typeface="Tahoma" panose="020B0604030504040204" pitchFamily="34" charset="0"/>
              </a:rPr>
              <a:t> poor work </a:t>
            </a:r>
            <a:r>
              <a:rPr lang="en-US" dirty="0">
                <a:latin typeface="Tahoma" panose="020B0604030504040204" pitchFamily="34" charset="0"/>
                <a:ea typeface="Tahoma" panose="020B0604030504040204" pitchFamily="34" charset="0"/>
                <a:cs typeface="Tahoma" panose="020B0604030504040204" pitchFamily="34" charset="0"/>
              </a:rPr>
              <a:t>performance and some may suffer from psychological </a:t>
            </a:r>
            <a:r>
              <a:rPr lang="en-GB" dirty="0">
                <a:latin typeface="Tahoma" panose="020B0604030504040204" pitchFamily="34" charset="0"/>
                <a:ea typeface="Tahoma" panose="020B0604030504040204" pitchFamily="34" charset="0"/>
                <a:cs typeface="Tahoma" panose="020B0604030504040204" pitchFamily="34" charset="0"/>
              </a:rPr>
              <a:t>complications </a:t>
            </a:r>
            <a:r>
              <a:rPr lang="en-US" dirty="0">
                <a:latin typeface="Tahoma" panose="020B0604030504040204" pitchFamily="34" charset="0"/>
                <a:ea typeface="Tahoma" panose="020B0604030504040204" pitchFamily="34" charset="0"/>
                <a:cs typeface="Tahoma" panose="020B0604030504040204" pitchFamily="34" charset="0"/>
              </a:rPr>
              <a:t>associated with other medical conditions or drug use and abuse.  </a:t>
            </a:r>
          </a:p>
          <a:p>
            <a:pPr marL="346075" indent="-346075" algn="just">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346075" indent="-346075" algn="just">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All these may have accounted for the increasing incidence of crimes, corruption, misgovernance and misrule in Nigeria. </a:t>
            </a:r>
          </a:p>
          <a:p>
            <a:pPr>
              <a:buFont typeface="Wingdings" panose="05000000000000000000" pitchFamily="2" charset="2"/>
              <a:buChar char="§"/>
            </a:pPr>
            <a:endParaRPr lang="en-US" dirty="0"/>
          </a:p>
        </p:txBody>
      </p:sp>
      <p:sp>
        <p:nvSpPr>
          <p:cNvPr id="5" name="TextBox 4">
            <a:extLst>
              <a:ext uri="{FF2B5EF4-FFF2-40B4-BE49-F238E27FC236}">
                <a16:creationId xmlns:a16="http://schemas.microsoft.com/office/drawing/2014/main" id="{DB0A63EE-7651-4C48-B468-02B890FA1154}"/>
              </a:ext>
            </a:extLst>
          </p:cNvPr>
          <p:cNvSpPr txBox="1"/>
          <p:nvPr/>
        </p:nvSpPr>
        <p:spPr>
          <a:xfrm>
            <a:off x="374073" y="152401"/>
            <a:ext cx="8243454" cy="890115"/>
          </a:xfrm>
          <a:prstGeom prst="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lnSpc>
                <a:spcPct val="80000"/>
              </a:lnSpc>
            </a:pPr>
            <a:r>
              <a:rPr lang="en-US" sz="3200" b="1" dirty="0">
                <a:solidFill>
                  <a:schemeClr val="bg1"/>
                </a:solidFill>
              </a:rPr>
              <a:t>WHY INSANITY BEHAVIOURS ARE RAMPANT AMONG NIGERIANS, </a:t>
            </a:r>
            <a:r>
              <a:rPr lang="en-US" b="1" i="1" dirty="0">
                <a:solidFill>
                  <a:schemeClr val="bg1"/>
                </a:solidFill>
              </a:rPr>
              <a:t>contd.</a:t>
            </a:r>
            <a:endParaRPr lang="en-US" sz="3200" i="1" dirty="0">
              <a:solidFill>
                <a:schemeClr val="bg1"/>
              </a:solidFill>
            </a:endParaRPr>
          </a:p>
        </p:txBody>
      </p:sp>
    </p:spTree>
    <p:extLst>
      <p:ext uri="{BB962C8B-B14F-4D97-AF65-F5344CB8AC3E}">
        <p14:creationId xmlns:p14="http://schemas.microsoft.com/office/powerpoint/2010/main" val="387569005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2922223"/>
            <a:ext cx="4725168" cy="1200329"/>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6350" indent="-6350" algn="ctr"/>
            <a:r>
              <a:rPr lang="en-GB" b="1" i="1" dirty="0">
                <a:solidFill>
                  <a:srgbClr val="00B0F0"/>
                </a:solidFill>
                <a:latin typeface="Times New Roman" panose="02020603050405020304" pitchFamily="18" charset="0"/>
                <a:ea typeface="Tahoma" panose="020B0604030504040204" pitchFamily="34" charset="0"/>
              </a:rPr>
              <a:t>Professor of Consultation-Liaison Psychiatry</a:t>
            </a:r>
          </a:p>
          <a:p>
            <a:pPr marL="6350" indent="-6350" algn="ctr"/>
            <a:endParaRPr lang="en-GB" b="1" i="1" dirty="0">
              <a:solidFill>
                <a:srgbClr val="00B0F0"/>
              </a:solidFill>
              <a:latin typeface="Times New Roman" panose="02020603050405020304" pitchFamily="18" charset="0"/>
              <a:ea typeface="Tahoma" panose="020B0604030504040204" pitchFamily="34" charset="0"/>
            </a:endParaRPr>
          </a:p>
          <a:p>
            <a:pPr algn="ctr"/>
            <a:r>
              <a:rPr lang="en-US" b="1" i="1" dirty="0">
                <a:solidFill>
                  <a:schemeClr val="bg1"/>
                </a:solidFill>
              </a:rPr>
              <a:t>College of Health Sciences, </a:t>
            </a:r>
          </a:p>
          <a:p>
            <a:pPr algn="ctr"/>
            <a:r>
              <a:rPr lang="en-US" b="1" i="1" dirty="0">
                <a:solidFill>
                  <a:schemeClr val="bg1"/>
                </a:solidFill>
              </a:rPr>
              <a:t>University of </a:t>
            </a:r>
            <a:r>
              <a:rPr lang="en-US" b="1" i="1" dirty="0" err="1">
                <a:solidFill>
                  <a:schemeClr val="bg1"/>
                </a:solidFill>
              </a:rPr>
              <a:t>Uyo</a:t>
            </a:r>
            <a:r>
              <a:rPr lang="en-US" b="1" i="1" dirty="0">
                <a:solidFill>
                  <a:schemeClr val="bg1"/>
                </a:solidFill>
              </a:rPr>
              <a:t>, </a:t>
            </a:r>
            <a:r>
              <a:rPr lang="en-US" b="1" i="1" dirty="0" err="1">
                <a:solidFill>
                  <a:schemeClr val="bg1"/>
                </a:solidFill>
              </a:rPr>
              <a:t>Uyo</a:t>
            </a:r>
            <a:r>
              <a:rPr lang="en-US" b="1" i="1" dirty="0">
                <a:solidFill>
                  <a:schemeClr val="bg1"/>
                </a:solidFill>
              </a:rPr>
              <a:t>.</a:t>
            </a:r>
          </a:p>
        </p:txBody>
      </p:sp>
      <p:pic>
        <p:nvPicPr>
          <p:cNvPr id="21" name="Picture 20">
            <a:extLst>
              <a:ext uri="{FF2B5EF4-FFF2-40B4-BE49-F238E27FC236}">
                <a16:creationId xmlns:a16="http://schemas.microsoft.com/office/drawing/2014/main" id="{F25B1197-95AA-485C-97DE-2134240CEA8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5149" r="20705" b="31328"/>
          <a:stretch/>
        </p:blipFill>
        <p:spPr>
          <a:xfrm>
            <a:off x="4749952" y="95426"/>
            <a:ext cx="4290139" cy="4863935"/>
          </a:xfrm>
          <a:prstGeom prst="rect">
            <a:avLst/>
          </a:prstGeom>
          <a:ln w="88900" cap="sq" cmpd="thickThin">
            <a:solidFill>
              <a:srgbClr val="000000"/>
            </a:solidFill>
            <a:prstDash val="solid"/>
            <a:miter lim="800000"/>
          </a:ln>
          <a:effectLst>
            <a:innerShdw blurRad="76200">
              <a:srgbClr val="000000"/>
            </a:innerShdw>
          </a:effectLst>
        </p:spPr>
      </p:pic>
      <p:sp>
        <p:nvSpPr>
          <p:cNvPr id="8" name="Rectangle 7"/>
          <p:cNvSpPr/>
          <p:nvPr/>
        </p:nvSpPr>
        <p:spPr>
          <a:xfrm>
            <a:off x="0" y="2466729"/>
            <a:ext cx="4690474" cy="415498"/>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2100" dirty="0">
                <a:solidFill>
                  <a:schemeClr val="bg1"/>
                </a:solidFill>
                <a:effectLst/>
                <a:latin typeface="Futura BdCn BT" panose="020B0706020204020204" pitchFamily="34" charset="0"/>
                <a:ea typeface="Tahoma" panose="020B0604030504040204" pitchFamily="34" charset="0"/>
              </a:rPr>
              <a:t>PROFESSOR FESTUS UDO BASSEY ABASIUBONG</a:t>
            </a:r>
            <a:endParaRPr lang="en-US" sz="2100" dirty="0">
              <a:solidFill>
                <a:schemeClr val="bg1"/>
              </a:solidFill>
              <a:latin typeface="Futura BdCn BT" panose="020B0706020204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014" y="4265486"/>
            <a:ext cx="4497986" cy="2592513"/>
          </a:xfrm>
          <a:prstGeom prst="rect">
            <a:avLst/>
          </a:prstGeom>
        </p:spPr>
      </p:pic>
      <p:sp>
        <p:nvSpPr>
          <p:cNvPr id="4" name="Slide Number Placeholder 3"/>
          <p:cNvSpPr>
            <a:spLocks noGrp="1"/>
          </p:cNvSpPr>
          <p:nvPr>
            <p:ph type="sldNum" sz="quarter" idx="12"/>
          </p:nvPr>
        </p:nvSpPr>
        <p:spPr/>
        <p:txBody>
          <a:bodyPr/>
          <a:lstStyle/>
          <a:p>
            <a:pPr>
              <a:defRPr/>
            </a:pPr>
            <a:fld id="{0D318C7A-8DDD-47B2-8259-74F5059CD00C}" type="slidenum">
              <a:rPr lang="en-US" smtClean="0"/>
              <a:pPr>
                <a:defRPr/>
              </a:pPr>
              <a:t>9</a:t>
            </a:fld>
            <a:endParaRPr lang="en-US"/>
          </a:p>
        </p:txBody>
      </p:sp>
      <p:graphicFrame>
        <p:nvGraphicFramePr>
          <p:cNvPr id="7" name="Object 2"/>
          <p:cNvGraphicFramePr>
            <a:graphicFrameLocks noChangeAspect="1"/>
          </p:cNvGraphicFramePr>
          <p:nvPr/>
        </p:nvGraphicFramePr>
        <p:xfrm>
          <a:off x="6253852" y="4915844"/>
          <a:ext cx="1282310" cy="1279954"/>
        </p:xfrm>
        <a:graphic>
          <a:graphicData uri="http://schemas.openxmlformats.org/presentationml/2006/ole">
            <mc:AlternateContent xmlns:mc="http://schemas.openxmlformats.org/markup-compatibility/2006">
              <mc:Choice xmlns:v="urn:schemas-microsoft-com:vml" Requires="v">
                <p:oleObj spid="_x0000_s5121" r:id="rId6" imgW="96218" imgH="89705" progId="CorelDRAW.Graphic.12">
                  <p:embed/>
                </p:oleObj>
              </mc:Choice>
              <mc:Fallback>
                <p:oleObj r:id="rId6" imgW="96218" imgH="89705" progId="CorelDRAW.Graphic.12">
                  <p:embed/>
                  <p:pic>
                    <p:nvPicPr>
                      <p:cNvPr id="7"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3852" y="4915844"/>
                        <a:ext cx="1282310" cy="1279954"/>
                      </a:xfrm>
                      <a:prstGeom prst="rect">
                        <a:avLst/>
                      </a:prstGeom>
                      <a:noFill/>
                    </p:spPr>
                  </p:pic>
                </p:oleObj>
              </mc:Fallback>
            </mc:AlternateContent>
          </a:graphicData>
        </a:graphic>
      </p:graphicFrame>
      <p:sp>
        <p:nvSpPr>
          <p:cNvPr id="3" name="TextBox 2"/>
          <p:cNvSpPr txBox="1"/>
          <p:nvPr/>
        </p:nvSpPr>
        <p:spPr>
          <a:xfrm>
            <a:off x="1987012" y="2063171"/>
            <a:ext cx="815026" cy="369332"/>
          </a:xfrm>
          <a:prstGeom prst="rect">
            <a:avLst/>
          </a:prstGeom>
          <a:noFill/>
        </p:spPr>
        <p:txBody>
          <a:bodyPr wrap="square" rtlCol="0">
            <a:spAutoFit/>
          </a:bodyPr>
          <a:lstStyle/>
          <a:p>
            <a:pPr algn="ctr"/>
            <a:r>
              <a:rPr lang="en-US" b="1" i="1" dirty="0">
                <a:latin typeface="Times New Roman" panose="02020603050405020304" pitchFamily="18" charset="0"/>
                <a:cs typeface="Times New Roman" panose="02020603050405020304" pitchFamily="18" charset="0"/>
              </a:rPr>
              <a:t>By</a:t>
            </a:r>
          </a:p>
        </p:txBody>
      </p:sp>
      <p:sp>
        <p:nvSpPr>
          <p:cNvPr id="16" name="Rectangle 15"/>
          <p:cNvSpPr/>
          <p:nvPr/>
        </p:nvSpPr>
        <p:spPr>
          <a:xfrm>
            <a:off x="34694" y="4835369"/>
            <a:ext cx="4690474" cy="1384995"/>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NIGERIA, A SANELY INSANE SOCIETY. WHO IS NOT INSANE?</a:t>
            </a:r>
          </a:p>
        </p:txBody>
      </p:sp>
      <p:sp>
        <p:nvSpPr>
          <p:cNvPr id="17" name="Rectangle 16"/>
          <p:cNvSpPr/>
          <p:nvPr/>
        </p:nvSpPr>
        <p:spPr>
          <a:xfrm>
            <a:off x="1931415" y="4389715"/>
            <a:ext cx="870623" cy="369332"/>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en-US" b="1" dirty="0">
                <a:latin typeface="Arial Rounded MT Bold" panose="020F0704030504030204" pitchFamily="34" charset="0"/>
              </a:rPr>
              <a:t>Topic:</a:t>
            </a:r>
            <a:endParaRPr lang="en-US" dirty="0">
              <a:latin typeface="Arial Rounded MT Bold" panose="020F0704030504030204" pitchFamily="34" charset="0"/>
            </a:endParaRPr>
          </a:p>
        </p:txBody>
      </p:sp>
      <p:sp>
        <p:nvSpPr>
          <p:cNvPr id="18" name="Rectangle 17"/>
          <p:cNvSpPr/>
          <p:nvPr/>
        </p:nvSpPr>
        <p:spPr>
          <a:xfrm>
            <a:off x="690385" y="6448922"/>
            <a:ext cx="3379092" cy="369332"/>
          </a:xfrm>
          <a:prstGeom prst="rect">
            <a:avLst/>
          </a:prstGeom>
          <a:solidFill>
            <a:schemeClr val="bg1"/>
          </a:solidFill>
          <a:ln>
            <a:noFill/>
          </a:ln>
          <a:effectLst>
            <a:outerShdw blurRad="44450" dist="27940" dir="5400000" algn="ctr">
              <a:srgbClr val="000000">
                <a:alpha val="32000"/>
              </a:srgbClr>
            </a:outerShdw>
          </a:effectLst>
        </p:spPr>
        <p:txBody>
          <a:bodyPr wrap="square">
            <a:spAutoFit/>
          </a:bodyPr>
          <a:lstStyle/>
          <a:p>
            <a:pPr algn="ctr"/>
            <a:r>
              <a:rPr lang="en-US" b="1" dirty="0"/>
              <a:t>THURSDAY, OCTOBER 26, 2023.</a:t>
            </a:r>
            <a:endParaRPr lang="en-GB" b="1" dirty="0"/>
          </a:p>
        </p:txBody>
      </p:sp>
      <p:sp>
        <p:nvSpPr>
          <p:cNvPr id="19" name="TextBox 18">
            <a:extLst>
              <a:ext uri="{FF2B5EF4-FFF2-40B4-BE49-F238E27FC236}">
                <a16:creationId xmlns:a16="http://schemas.microsoft.com/office/drawing/2014/main" id="{0BFF1869-B097-4443-BD09-0569772581E4}"/>
              </a:ext>
            </a:extLst>
          </p:cNvPr>
          <p:cNvSpPr txBox="1"/>
          <p:nvPr/>
        </p:nvSpPr>
        <p:spPr>
          <a:xfrm>
            <a:off x="583475" y="1421827"/>
            <a:ext cx="3526970" cy="70788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dirty="0">
                <a:solidFill>
                  <a:schemeClr val="bg1"/>
                </a:solidFill>
                <a:latin typeface="Arial Rounded MT Bold" panose="020F0704030504030204" pitchFamily="34" charset="0"/>
              </a:rPr>
              <a:t>INAUGURAL LECTURE </a:t>
            </a:r>
          </a:p>
          <a:p>
            <a:pPr algn="ctr"/>
            <a:r>
              <a:rPr lang="en-US" sz="1200" dirty="0">
                <a:solidFill>
                  <a:schemeClr val="bg1"/>
                </a:solidFill>
                <a:latin typeface="Arial Rounded MT Bold" panose="020F0704030504030204" pitchFamily="34" charset="0"/>
              </a:rPr>
              <a:t>OF THE</a:t>
            </a:r>
            <a:r>
              <a:rPr lang="en-US" sz="2000" dirty="0">
                <a:solidFill>
                  <a:schemeClr val="bg1"/>
                </a:solidFill>
                <a:latin typeface="Arial Rounded MT Bold" panose="020F0704030504030204" pitchFamily="34" charset="0"/>
              </a:rPr>
              <a:t> UNIVERSITY OF UYO</a:t>
            </a:r>
          </a:p>
        </p:txBody>
      </p:sp>
      <p:pic>
        <p:nvPicPr>
          <p:cNvPr id="14" name="Picture 13">
            <a:extLst>
              <a:ext uri="{FF2B5EF4-FFF2-40B4-BE49-F238E27FC236}">
                <a16:creationId xmlns:a16="http://schemas.microsoft.com/office/drawing/2014/main" id="{428413BB-7C9B-430F-A3BC-F1DEDE55B624}"/>
              </a:ext>
            </a:extLst>
          </p:cNvPr>
          <p:cNvPicPr>
            <a:picLocks noChangeAspect="1"/>
          </p:cNvPicPr>
          <p:nvPr/>
        </p:nvPicPr>
        <p:blipFill rotWithShape="1">
          <a:blip r:embed="rId8"/>
          <a:srcRect l="26255" t="38131" r="20071" b="10032"/>
          <a:stretch/>
        </p:blipFill>
        <p:spPr>
          <a:xfrm>
            <a:off x="1642169" y="-13618"/>
            <a:ext cx="1486338" cy="143544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953621027"/>
      </p:ext>
    </p:extLst>
  </p:cSld>
  <p:clrMapOvr>
    <a:masterClrMapping/>
  </p:clrMapOvr>
  <mc:AlternateContent xmlns:mc="http://schemas.openxmlformats.org/markup-compatibility/2006" xmlns:p14="http://schemas.microsoft.com/office/powerpoint/2010/main">
    <mc:Choice Requires="p14">
      <p:transition spd="slow" p14:dur="3000">
        <p:checker/>
      </p:transition>
    </mc:Choice>
    <mc:Fallback xmlns="">
      <p:transition spd="slow">
        <p:checker/>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79828" y="1399308"/>
            <a:ext cx="8276810" cy="5140037"/>
          </a:xfrm>
        </p:spPr>
        <p:txBody>
          <a:bodyPr>
            <a:normAutofit fontScale="92500"/>
          </a:bodyPr>
          <a:lstStyle/>
          <a:p>
            <a:pPr algn="just">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There is a link between our behaviours and </a:t>
            </a:r>
            <a:r>
              <a:rPr lang="en-GB" sz="2700" dirty="0">
                <a:latin typeface="Tahoma" panose="020B0604030504040204" pitchFamily="34" charset="0"/>
                <a:ea typeface="Tahoma" panose="020B0604030504040204" pitchFamily="34" charset="0"/>
                <a:cs typeface="Tahoma" panose="020B0604030504040204" pitchFamily="34" charset="0"/>
              </a:rPr>
              <a:t>all the problems confronting the nation. </a:t>
            </a:r>
            <a:r>
              <a:rPr lang="en-US" sz="2700" dirty="0">
                <a:latin typeface="Tahoma" panose="020B0604030504040204" pitchFamily="34" charset="0"/>
                <a:ea typeface="Tahoma" panose="020B0604030504040204" pitchFamily="34" charset="0"/>
                <a:cs typeface="Tahoma" panose="020B0604030504040204" pitchFamily="34" charset="0"/>
              </a:rPr>
              <a:t>Insanity behaviours occur as a result of not knowing or doing what is right.</a:t>
            </a:r>
            <a:r>
              <a:rPr lang="en-GB" sz="2700" dirty="0">
                <a:latin typeface="Tahoma" panose="020B0604030504040204" pitchFamily="34" charset="0"/>
                <a:ea typeface="Tahoma" panose="020B0604030504040204" pitchFamily="34" charset="0"/>
                <a:cs typeface="Tahoma" panose="020B0604030504040204" pitchFamily="34" charset="0"/>
              </a:rPr>
              <a:t> </a:t>
            </a:r>
          </a:p>
          <a:p>
            <a:pPr algn="just">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Mr. Chairman, Sir,</a:t>
            </a:r>
            <a:r>
              <a:rPr lang="en-US" sz="2700" dirty="0">
                <a:latin typeface="Tahoma" panose="020B0604030504040204" pitchFamily="34" charset="0"/>
                <a:ea typeface="Tahoma" panose="020B0604030504040204" pitchFamily="34" charset="0"/>
                <a:cs typeface="Tahoma" panose="020B0604030504040204" pitchFamily="34" charset="0"/>
              </a:rPr>
              <a:t> poverty</a:t>
            </a:r>
            <a:r>
              <a:rPr lang="en-GB" sz="2700" dirty="0">
                <a:latin typeface="Tahoma" panose="020B0604030504040204" pitchFamily="34" charset="0"/>
                <a:ea typeface="Tahoma" panose="020B0604030504040204" pitchFamily="34" charset="0"/>
                <a:cs typeface="Tahoma" panose="020B0604030504040204" pitchFamily="34" charset="0"/>
              </a:rPr>
              <a:t>, hunger,</a:t>
            </a:r>
            <a:r>
              <a:rPr lang="en-US" sz="2700" dirty="0">
                <a:latin typeface="Tahoma" panose="020B0604030504040204" pitchFamily="34" charset="0"/>
                <a:ea typeface="Tahoma" panose="020B0604030504040204" pitchFamily="34" charset="0"/>
                <a:cs typeface="Tahoma" panose="020B0604030504040204" pitchFamily="34" charset="0"/>
              </a:rPr>
              <a:t> unemployment</a:t>
            </a:r>
            <a:r>
              <a:rPr lang="en-GB" sz="2700" dirty="0">
                <a:latin typeface="Tahoma" panose="020B0604030504040204" pitchFamily="34" charset="0"/>
                <a:ea typeface="Tahoma" panose="020B0604030504040204" pitchFamily="34" charset="0"/>
                <a:cs typeface="Tahoma" panose="020B0604030504040204" pitchFamily="34" charset="0"/>
              </a:rPr>
              <a:t> and insecurity are the creation of the society. The entire country is experiencing increasing loss of hope, erosion of good quality of life, poverty, hunger, unemployment, insecurity and poor governance. </a:t>
            </a:r>
          </a:p>
          <a:p>
            <a:pPr algn="just">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A</a:t>
            </a:r>
            <a:r>
              <a:rPr lang="en-US" sz="2700" dirty="0" err="1">
                <a:latin typeface="Tahoma" panose="020B0604030504040204" pitchFamily="34" charset="0"/>
                <a:ea typeface="Tahoma" panose="020B0604030504040204" pitchFamily="34" charset="0"/>
                <a:cs typeface="Tahoma" panose="020B0604030504040204" pitchFamily="34" charset="0"/>
              </a:rPr>
              <a:t>ccess</a:t>
            </a:r>
            <a:r>
              <a:rPr lang="en-US" sz="2700" dirty="0">
                <a:latin typeface="Tahoma" panose="020B0604030504040204" pitchFamily="34" charset="0"/>
                <a:ea typeface="Tahoma" panose="020B0604030504040204" pitchFamily="34" charset="0"/>
                <a:cs typeface="Tahoma" panose="020B0604030504040204" pitchFamily="34" charset="0"/>
              </a:rPr>
              <a:t> to food, water, education and healthcare</a:t>
            </a:r>
            <a:r>
              <a:rPr lang="en-GB" sz="2700" dirty="0">
                <a:latin typeface="Tahoma" panose="020B0604030504040204" pitchFamily="34" charset="0"/>
                <a:ea typeface="Tahoma" panose="020B0604030504040204" pitchFamily="34" charset="0"/>
                <a:cs typeface="Tahoma" panose="020B0604030504040204" pitchFamily="34" charset="0"/>
              </a:rPr>
              <a:t> continue to remain elusive.</a:t>
            </a:r>
            <a:r>
              <a:rPr lang="en-US" sz="2700"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A28773CE-4BA1-46CE-B8AB-02BDC1E3DE37}"/>
              </a:ext>
            </a:extLst>
          </p:cNvPr>
          <p:cNvSpPr txBox="1"/>
          <p:nvPr/>
        </p:nvSpPr>
        <p:spPr>
          <a:xfrm>
            <a:off x="207818" y="188402"/>
            <a:ext cx="8575964" cy="1077218"/>
          </a:xfrm>
          <a:prstGeom prst="rect">
            <a:avLst/>
          </a:prstGeom>
          <a:noFill/>
        </p:spPr>
        <p:txBody>
          <a:bodyPr wrap="square">
            <a:spAutoFit/>
          </a:bodyPr>
          <a:lstStyle/>
          <a:p>
            <a:pPr marL="0" indent="0" algn="ctr">
              <a:buNone/>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IMPACT OF INSANITY BEHAVIOURS ON THE NIGERIAN STATE </a:t>
            </a:r>
          </a:p>
        </p:txBody>
      </p:sp>
    </p:spTree>
    <p:extLst>
      <p:ext uri="{BB962C8B-B14F-4D97-AF65-F5344CB8AC3E}">
        <p14:creationId xmlns:p14="http://schemas.microsoft.com/office/powerpoint/2010/main" val="3430786944"/>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857250"/>
            <a:ext cx="8340436" cy="5682095"/>
          </a:xfrm>
        </p:spPr>
        <p:txBody>
          <a:bodyPr>
            <a:normAutofit fontScale="92500"/>
          </a:bodyPr>
          <a:lstStyle/>
          <a:p>
            <a:pPr algn="just">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Nigeria is experiencing infrastructural deficits, and abandoned projects are scattered over the country. </a:t>
            </a:r>
          </a:p>
          <a:p>
            <a:pPr algn="just">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Monies meant for the development and provision of basic amenities are siphoned into private pockets. </a:t>
            </a:r>
          </a:p>
          <a:p>
            <a:pPr algn="just">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Most times, expenditure for consultancy services for projects or contracts, are far more than the actual cost of the projects or contracts themselves. E</a:t>
            </a:r>
            <a:r>
              <a:rPr lang="en-US" sz="2700" dirty="0" err="1">
                <a:latin typeface="Tahoma" panose="020B0604030504040204" pitchFamily="34" charset="0"/>
                <a:ea typeface="Tahoma" panose="020B0604030504040204" pitchFamily="34" charset="0"/>
                <a:cs typeface="Tahoma" panose="020B0604030504040204" pitchFamily="34" charset="0"/>
              </a:rPr>
              <a:t>mployment</a:t>
            </a:r>
            <a:r>
              <a:rPr lang="en-US" sz="2700" dirty="0">
                <a:latin typeface="Tahoma" panose="020B0604030504040204" pitchFamily="34" charset="0"/>
                <a:ea typeface="Tahoma" panose="020B0604030504040204" pitchFamily="34" charset="0"/>
                <a:cs typeface="Tahoma" panose="020B0604030504040204" pitchFamily="34" charset="0"/>
              </a:rPr>
              <a:t> in the country is traded like stocks on the floor of the stock exchange. </a:t>
            </a:r>
          </a:p>
          <a:p>
            <a:pPr algn="just">
              <a:buFont typeface="Wingdings" panose="05000000000000000000" pitchFamily="2" charset="2"/>
              <a:buChar char="§"/>
            </a:pPr>
            <a:endParaRPr lang="en-US" sz="2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The advertisements  are no longer seen on the pages of Newspapers or heard from the electronic media. </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2657230033"/>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C0EECF-E7A8-492A-A531-3093E86F0246}"/>
              </a:ext>
            </a:extLst>
          </p:cNvPr>
          <p:cNvPicPr>
            <a:picLocks noChangeAspect="1"/>
          </p:cNvPicPr>
          <p:nvPr/>
        </p:nvPicPr>
        <p:blipFill rotWithShape="1">
          <a:blip r:embed="rId2">
            <a:duotone>
              <a:schemeClr val="accent6">
                <a:shade val="45000"/>
                <a:satMod val="135000"/>
              </a:schemeClr>
              <a:prstClr val="white"/>
            </a:duotone>
          </a:blip>
          <a:srcRect t="22321" b="5397"/>
          <a:stretch/>
        </p:blipFill>
        <p:spPr>
          <a:xfrm rot="10800000" flipV="1">
            <a:off x="2285998" y="3429000"/>
            <a:ext cx="6858002" cy="3429000"/>
          </a:xfrm>
          <a:prstGeom prst="rect">
            <a:avLst/>
          </a:prstGeom>
        </p:spPr>
      </p:pic>
      <p:pic>
        <p:nvPicPr>
          <p:cNvPr id="4" name="Picture 3">
            <a:extLst>
              <a:ext uri="{FF2B5EF4-FFF2-40B4-BE49-F238E27FC236}">
                <a16:creationId xmlns:a16="http://schemas.microsoft.com/office/drawing/2014/main" id="{AD91F47E-1B44-41EA-8C3B-B9B57243B438}"/>
              </a:ext>
            </a:extLst>
          </p:cNvPr>
          <p:cNvPicPr>
            <a:picLocks noChangeAspect="1"/>
          </p:cNvPicPr>
          <p:nvPr/>
        </p:nvPicPr>
        <p:blipFill rotWithShape="1">
          <a:blip r:embed="rId2">
            <a:duotone>
              <a:schemeClr val="accent6">
                <a:shade val="45000"/>
                <a:satMod val="135000"/>
              </a:schemeClr>
              <a:prstClr val="white"/>
            </a:duotone>
          </a:blip>
          <a:srcRect t="22321" b="5397"/>
          <a:stretch/>
        </p:blipFill>
        <p:spPr>
          <a:xfrm rot="10800000">
            <a:off x="2285998" y="0"/>
            <a:ext cx="6858002" cy="3429000"/>
          </a:xfrm>
          <a:prstGeom prst="rect">
            <a:avLst/>
          </a:prstGeom>
        </p:spPr>
      </p:pic>
      <p:pic>
        <p:nvPicPr>
          <p:cNvPr id="5" name="Picture 4">
            <a:extLst>
              <a:ext uri="{FF2B5EF4-FFF2-40B4-BE49-F238E27FC236}">
                <a16:creationId xmlns:a16="http://schemas.microsoft.com/office/drawing/2014/main" id="{02D70755-30ED-4202-8E0C-108283BFBE18}"/>
              </a:ext>
            </a:extLst>
          </p:cNvPr>
          <p:cNvPicPr>
            <a:picLocks noChangeAspect="1"/>
          </p:cNvPicPr>
          <p:nvPr/>
        </p:nvPicPr>
        <p:blipFill rotWithShape="1">
          <a:blip r:embed="rId2">
            <a:duotone>
              <a:schemeClr val="accent6">
                <a:shade val="45000"/>
                <a:satMod val="135000"/>
              </a:schemeClr>
              <a:prstClr val="white"/>
            </a:duotone>
          </a:blip>
          <a:srcRect t="48549" b="5397"/>
          <a:stretch/>
        </p:blipFill>
        <p:spPr>
          <a:xfrm rot="5400000" flipH="1">
            <a:off x="-1884219" y="1884216"/>
            <a:ext cx="6858001" cy="3089564"/>
          </a:xfrm>
          <a:prstGeom prst="rect">
            <a:avLst/>
          </a:prstGeom>
        </p:spPr>
      </p:pic>
      <p:sp>
        <p:nvSpPr>
          <p:cNvPr id="3" name="Content Placeholder 2"/>
          <p:cNvSpPr>
            <a:spLocks noGrp="1"/>
          </p:cNvSpPr>
          <p:nvPr>
            <p:ph idx="4294967295"/>
          </p:nvPr>
        </p:nvSpPr>
        <p:spPr>
          <a:xfrm>
            <a:off x="845127" y="983674"/>
            <a:ext cx="7647710" cy="4225635"/>
          </a:xfrm>
        </p:spPr>
        <p:txBody>
          <a:bodyPr>
            <a:normAutofit/>
          </a:bodyPr>
          <a:lstStyle/>
          <a:p>
            <a:pPr algn="just">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In most cases, they come long after the cronies, friends and relatives or those with connections, affiliations, associations and relationships have already been employed. </a:t>
            </a:r>
          </a:p>
          <a:p>
            <a:pPr algn="just">
              <a:buFont typeface="Wingdings" panose="05000000000000000000" pitchFamily="2" charset="2"/>
              <a:buChar char="§"/>
            </a:pPr>
            <a:endParaRPr lang="en-US" sz="2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The poor continue to bear the brunt, and sometimes in addition, they are scammed or duped and made to pay for non-existing vacancies.</a:t>
            </a:r>
            <a:r>
              <a:rPr lang="en-GB" sz="2700" dirty="0">
                <a:latin typeface="Tahoma" panose="020B0604030504040204" pitchFamily="34" charset="0"/>
                <a:ea typeface="Tahoma" panose="020B0604030504040204" pitchFamily="34" charset="0"/>
                <a:cs typeface="Tahoma" panose="020B0604030504040204" pitchFamily="34" charset="0"/>
              </a:rPr>
              <a:t> </a:t>
            </a:r>
            <a:endParaRPr lang="en-US" sz="27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endParaRPr lang="en-US" dirty="0"/>
          </a:p>
        </p:txBody>
      </p:sp>
    </p:spTree>
    <p:extLst>
      <p:ext uri="{BB962C8B-B14F-4D97-AF65-F5344CB8AC3E}">
        <p14:creationId xmlns:p14="http://schemas.microsoft.com/office/powerpoint/2010/main" val="399665798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BB821B-185D-44F4-8046-BAAA623DE703}"/>
              </a:ext>
            </a:extLst>
          </p:cNvPr>
          <p:cNvPicPr>
            <a:picLocks noChangeAspect="1"/>
          </p:cNvPicPr>
          <p:nvPr/>
        </p:nvPicPr>
        <p:blipFill rotWithShape="1">
          <a:blip r:embed="rId2">
            <a:duotone>
              <a:schemeClr val="accent2">
                <a:shade val="45000"/>
                <a:satMod val="135000"/>
              </a:schemeClr>
              <a:prstClr val="white"/>
            </a:duotone>
          </a:blip>
          <a:srcRect t="22321" b="5397"/>
          <a:stretch/>
        </p:blipFill>
        <p:spPr>
          <a:xfrm rot="10800000" flipV="1">
            <a:off x="2285998" y="3429000"/>
            <a:ext cx="6858002" cy="3429000"/>
          </a:xfrm>
          <a:prstGeom prst="rect">
            <a:avLst/>
          </a:prstGeom>
        </p:spPr>
      </p:pic>
      <p:pic>
        <p:nvPicPr>
          <p:cNvPr id="5" name="Picture 4">
            <a:extLst>
              <a:ext uri="{FF2B5EF4-FFF2-40B4-BE49-F238E27FC236}">
                <a16:creationId xmlns:a16="http://schemas.microsoft.com/office/drawing/2014/main" id="{E10CD2CF-0069-4FA9-B058-6A6917494A60}"/>
              </a:ext>
            </a:extLst>
          </p:cNvPr>
          <p:cNvPicPr>
            <a:picLocks noChangeAspect="1"/>
          </p:cNvPicPr>
          <p:nvPr/>
        </p:nvPicPr>
        <p:blipFill rotWithShape="1">
          <a:blip r:embed="rId2">
            <a:duotone>
              <a:schemeClr val="accent2">
                <a:shade val="45000"/>
                <a:satMod val="135000"/>
              </a:schemeClr>
              <a:prstClr val="white"/>
            </a:duotone>
          </a:blip>
          <a:srcRect t="48549" b="5397"/>
          <a:stretch/>
        </p:blipFill>
        <p:spPr>
          <a:xfrm rot="5400000" flipH="1">
            <a:off x="-1884219" y="1884216"/>
            <a:ext cx="6858001" cy="3089564"/>
          </a:xfrm>
          <a:prstGeom prst="rect">
            <a:avLst/>
          </a:prstGeom>
        </p:spPr>
      </p:pic>
      <p:sp>
        <p:nvSpPr>
          <p:cNvPr id="3" name="Content Placeholder 2"/>
          <p:cNvSpPr>
            <a:spLocks noGrp="1"/>
          </p:cNvSpPr>
          <p:nvPr>
            <p:ph idx="4294967295"/>
          </p:nvPr>
        </p:nvSpPr>
        <p:spPr>
          <a:xfrm>
            <a:off x="609606" y="526475"/>
            <a:ext cx="8160472" cy="6026727"/>
          </a:xfrm>
        </p:spPr>
        <p:txBody>
          <a:bodyPr>
            <a:normAutofit fontScale="92500" lnSpcReduction="10000"/>
          </a:bodyPr>
          <a:lstStyle/>
          <a:p>
            <a:pPr algn="just">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The increasing incidence of cultism, militancy, banditry, kidnapping, armed robberies and even the farmers-herders’ </a:t>
            </a:r>
            <a:r>
              <a:rPr lang="en-US" sz="2700" dirty="0">
                <a:latin typeface="Tahoma" panose="020B0604030504040204" pitchFamily="34" charset="0"/>
                <a:ea typeface="Tahoma" panose="020B0604030504040204" pitchFamily="34" charset="0"/>
                <a:cs typeface="Tahoma" panose="020B0604030504040204" pitchFamily="34" charset="0"/>
              </a:rPr>
              <a:t>conflicts,</a:t>
            </a:r>
            <a:r>
              <a:rPr lang="en-GB" sz="2700" dirty="0">
                <a:latin typeface="Tahoma" panose="020B0604030504040204" pitchFamily="34" charset="0"/>
                <a:ea typeface="Tahoma" panose="020B0604030504040204" pitchFamily="34" charset="0"/>
                <a:cs typeface="Tahoma" panose="020B0604030504040204" pitchFamily="34" charset="0"/>
              </a:rPr>
              <a:t> are the overwhelming evidence of severe disorderly </a:t>
            </a:r>
            <a:r>
              <a:rPr lang="en-US" sz="2700" dirty="0">
                <a:latin typeface="Tahoma" panose="020B0604030504040204" pitchFamily="34" charset="0"/>
                <a:ea typeface="Tahoma" panose="020B0604030504040204" pitchFamily="34" charset="0"/>
                <a:cs typeface="Tahoma" panose="020B0604030504040204" pitchFamily="34" charset="0"/>
              </a:rPr>
              <a:t>conduct of Nigerians</a:t>
            </a:r>
            <a:r>
              <a:rPr lang="en-GB" sz="2700" dirty="0">
                <a:latin typeface="Tahoma" panose="020B0604030504040204" pitchFamily="34" charset="0"/>
                <a:ea typeface="Tahoma" panose="020B0604030504040204" pitchFamily="34" charset="0"/>
                <a:cs typeface="Tahoma" panose="020B0604030504040204" pitchFamily="34" charset="0"/>
              </a:rPr>
              <a:t>.  </a:t>
            </a:r>
          </a:p>
          <a:p>
            <a:pPr algn="just">
              <a:buFont typeface="Wingdings" panose="05000000000000000000" pitchFamily="2" charset="2"/>
              <a:buChar char="§"/>
            </a:pPr>
            <a:endParaRPr lang="en-US" sz="2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We are all suffering from the impact of insane behaviours. </a:t>
            </a:r>
            <a:r>
              <a:rPr lang="en-GB" sz="2700" dirty="0">
                <a:latin typeface="Tahoma" panose="020B0604030504040204" pitchFamily="34" charset="0"/>
                <a:ea typeface="Tahoma" panose="020B0604030504040204" pitchFamily="34" charset="0"/>
                <a:cs typeface="Tahoma" panose="020B0604030504040204" pitchFamily="34" charset="0"/>
              </a:rPr>
              <a:t>Where else </a:t>
            </a:r>
            <a:r>
              <a:rPr lang="en-US" sz="2700" dirty="0">
                <a:latin typeface="Tahoma" panose="020B0604030504040204" pitchFamily="34" charset="0"/>
                <a:ea typeface="Tahoma" panose="020B0604030504040204" pitchFamily="34" charset="0"/>
                <a:cs typeface="Tahoma" panose="020B0604030504040204" pitchFamily="34" charset="0"/>
              </a:rPr>
              <a:t>in the world </a:t>
            </a:r>
            <a:r>
              <a:rPr lang="en-GB" sz="2700" dirty="0">
                <a:latin typeface="Tahoma" panose="020B0604030504040204" pitchFamily="34" charset="0"/>
                <a:ea typeface="Tahoma" panose="020B0604030504040204" pitchFamily="34" charset="0"/>
                <a:cs typeface="Tahoma" panose="020B0604030504040204" pitchFamily="34" charset="0"/>
              </a:rPr>
              <a:t>have we heard of snakes swallowing money? </a:t>
            </a:r>
          </a:p>
          <a:p>
            <a:pPr algn="just">
              <a:buFont typeface="Wingdings" panose="05000000000000000000" pitchFamily="2" charset="2"/>
              <a:buChar char="§"/>
            </a:pPr>
            <a:endParaRPr lang="en-GB" sz="27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en-GB" sz="2700" dirty="0">
                <a:latin typeface="Tahoma" panose="020B0604030504040204" pitchFamily="34" charset="0"/>
                <a:ea typeface="Tahoma" panose="020B0604030504040204" pitchFamily="34" charset="0"/>
                <a:cs typeface="Tahoma" panose="020B0604030504040204" pitchFamily="34" charset="0"/>
              </a:rPr>
              <a:t>But it has happened in Nigeria. </a:t>
            </a:r>
            <a:r>
              <a:rPr lang="en-US" sz="2700" dirty="0">
                <a:latin typeface="Tahoma" panose="020B0604030504040204" pitchFamily="34" charset="0"/>
                <a:ea typeface="Tahoma" panose="020B0604030504040204" pitchFamily="34" charset="0"/>
                <a:cs typeface="Tahoma" panose="020B0604030504040204" pitchFamily="34" charset="0"/>
              </a:rPr>
              <a:t>Our behaviours are the reasons money</a:t>
            </a:r>
            <a:r>
              <a:rPr lang="en-GB" sz="2700" dirty="0">
                <a:latin typeface="Tahoma" panose="020B0604030504040204" pitchFamily="34" charset="0"/>
                <a:ea typeface="Tahoma" panose="020B0604030504040204" pitchFamily="34" charset="0"/>
                <a:cs typeface="Tahoma" panose="020B0604030504040204" pitchFamily="34" charset="0"/>
              </a:rPr>
              <a:t> budgeted and allocated to politicians are more than what goes into agriculture, industry, infrastructures, education, health, electricity.</a:t>
            </a:r>
          </a:p>
          <a:p>
            <a:pPr algn="just">
              <a:buFont typeface="Wingdings" panose="05000000000000000000" pitchFamily="2" charset="2"/>
              <a:buChar char="§"/>
            </a:pPr>
            <a:endParaRPr lang="en-US" sz="2700" b="1"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2700" b="1" dirty="0">
                <a:latin typeface="Tahoma" panose="020B0604030504040204" pitchFamily="34" charset="0"/>
                <a:ea typeface="Tahoma" panose="020B0604030504040204" pitchFamily="34" charset="0"/>
                <a:cs typeface="Tahoma" panose="020B0604030504040204" pitchFamily="34" charset="0"/>
              </a:rPr>
              <a:t>Nigeria, sanely insanely society. Who is not insane?</a:t>
            </a:r>
            <a:endParaRPr lang="en-US" sz="27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endParaRPr lang="en-US" dirty="0"/>
          </a:p>
        </p:txBody>
      </p:sp>
    </p:spTree>
    <p:extLst>
      <p:ext uri="{BB962C8B-B14F-4D97-AF65-F5344CB8AC3E}">
        <p14:creationId xmlns:p14="http://schemas.microsoft.com/office/powerpoint/2010/main" val="3305510091"/>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27109C-30CB-4D71-B398-7FD76FE2AB03}"/>
              </a:ext>
            </a:extLst>
          </p:cNvPr>
          <p:cNvPicPr>
            <a:picLocks noChangeAspect="1"/>
          </p:cNvPicPr>
          <p:nvPr/>
        </p:nvPicPr>
        <p:blipFill rotWithShape="1">
          <a:blip r:embed="rId2"/>
          <a:srcRect t="22321" b="5397"/>
          <a:stretch/>
        </p:blipFill>
        <p:spPr>
          <a:xfrm rot="10800000">
            <a:off x="2285998" y="0"/>
            <a:ext cx="6858002" cy="3429000"/>
          </a:xfrm>
          <a:prstGeom prst="rect">
            <a:avLst/>
          </a:prstGeom>
        </p:spPr>
      </p:pic>
      <p:pic>
        <p:nvPicPr>
          <p:cNvPr id="4" name="Picture 3">
            <a:extLst>
              <a:ext uri="{FF2B5EF4-FFF2-40B4-BE49-F238E27FC236}">
                <a16:creationId xmlns:a16="http://schemas.microsoft.com/office/drawing/2014/main" id="{468F6C9D-886D-4030-BFFF-462433B49BB5}"/>
              </a:ext>
            </a:extLst>
          </p:cNvPr>
          <p:cNvPicPr>
            <a:picLocks noChangeAspect="1"/>
          </p:cNvPicPr>
          <p:nvPr/>
        </p:nvPicPr>
        <p:blipFill rotWithShape="1">
          <a:blip r:embed="rId2"/>
          <a:srcRect t="48549" b="5397"/>
          <a:stretch/>
        </p:blipFill>
        <p:spPr>
          <a:xfrm rot="5400000" flipH="1">
            <a:off x="-1884219" y="1884216"/>
            <a:ext cx="6858001" cy="3089564"/>
          </a:xfrm>
          <a:prstGeom prst="rect">
            <a:avLst/>
          </a:prstGeom>
        </p:spPr>
      </p:pic>
      <p:sp>
        <p:nvSpPr>
          <p:cNvPr id="3" name="Content Placeholder 2"/>
          <p:cNvSpPr>
            <a:spLocks noGrp="1"/>
          </p:cNvSpPr>
          <p:nvPr>
            <p:ph idx="4294967295"/>
          </p:nvPr>
        </p:nvSpPr>
        <p:spPr>
          <a:xfrm>
            <a:off x="490249" y="540327"/>
            <a:ext cx="8163502" cy="5777346"/>
          </a:xfrm>
        </p:spPr>
        <p:txBody>
          <a:bodyPr>
            <a:normAutofit fontScale="92500"/>
          </a:bodyPr>
          <a:lstStyle/>
          <a:p>
            <a:pPr marL="512763" indent="-512763" algn="just">
              <a:buFont typeface="Wingdings" panose="05000000000000000000" pitchFamily="2" charset="2"/>
              <a:buChar char="§"/>
            </a:pPr>
            <a:r>
              <a:rPr lang="en-US" sz="2700" dirty="0"/>
              <a:t>Will Nigeria ever be better? The answer is no! The dream of having a better Nigeria is still a fantasy. How can we have a better country, when</a:t>
            </a:r>
            <a:r>
              <a:rPr lang="en-GB" sz="2700" dirty="0"/>
              <a:t> looters and economic saboteurs are the ones populating the political space? </a:t>
            </a:r>
          </a:p>
          <a:p>
            <a:pPr marL="512763" indent="-512763" algn="just">
              <a:buFont typeface="Wingdings" panose="05000000000000000000" pitchFamily="2" charset="2"/>
              <a:buChar char="§"/>
            </a:pPr>
            <a:endParaRPr lang="en-GB" sz="2700" dirty="0"/>
          </a:p>
          <a:p>
            <a:pPr marL="512763" indent="-512763" algn="just">
              <a:buFont typeface="Wingdings" panose="05000000000000000000" pitchFamily="2" charset="2"/>
              <a:buChar char="§"/>
            </a:pPr>
            <a:r>
              <a:rPr lang="en-GB" sz="2700" dirty="0"/>
              <a:t>When those responsible for law making would demand  for bribe before they could approve or pass budget that is meant to improve the living standards and conditions of the citizens? </a:t>
            </a:r>
          </a:p>
          <a:p>
            <a:pPr marL="512763" indent="-512763" algn="just">
              <a:buFont typeface="Wingdings" panose="05000000000000000000" pitchFamily="2" charset="2"/>
              <a:buChar char="§"/>
            </a:pPr>
            <a:endParaRPr lang="en-GB" sz="2700" dirty="0"/>
          </a:p>
          <a:p>
            <a:pPr marL="512763" indent="-512763" algn="just">
              <a:buFont typeface="Wingdings" panose="05000000000000000000" pitchFamily="2" charset="2"/>
              <a:buChar char="§"/>
            </a:pPr>
            <a:r>
              <a:rPr lang="en-GB" sz="2700" dirty="0"/>
              <a:t>When learning and character are no more criteria for awarding certificates and degrees in our educational institutions? How can we have a better country, when </a:t>
            </a:r>
            <a:r>
              <a:rPr lang="en-US" sz="2700" dirty="0"/>
              <a:t>our judiciary system is designed deliberately to give mercy to the wrongdoers? </a:t>
            </a:r>
          </a:p>
        </p:txBody>
      </p:sp>
    </p:spTree>
    <p:extLst>
      <p:ext uri="{BB962C8B-B14F-4D97-AF65-F5344CB8AC3E}">
        <p14:creationId xmlns:p14="http://schemas.microsoft.com/office/powerpoint/2010/main" val="839182147"/>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F0BCEC-3860-4070-88D0-58E9EF623AE9}"/>
              </a:ext>
            </a:extLst>
          </p:cNvPr>
          <p:cNvSpPr/>
          <p:nvPr/>
        </p:nvSpPr>
        <p:spPr>
          <a:xfrm>
            <a:off x="0" y="2881745"/>
            <a:ext cx="9144000" cy="46296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401782" y="429491"/>
            <a:ext cx="8243743" cy="6151418"/>
          </a:xfrm>
        </p:spPr>
        <p:txBody>
          <a:bodyPr>
            <a:normAutofit/>
          </a:bodyPr>
          <a:lstStyle/>
          <a:p>
            <a:pPr algn="just">
              <a:buFont typeface="Wingdings" panose="05000000000000000000" pitchFamily="2" charset="2"/>
              <a:buChar char="§"/>
            </a:pPr>
            <a:r>
              <a:rPr lang="en-US" sz="2400" dirty="0"/>
              <a:t>When the police are </a:t>
            </a:r>
            <a:r>
              <a:rPr lang="en-GB" sz="2400" dirty="0"/>
              <a:t>only interested in providing security and protection to criminals and men and women of questionable means of livelihood? </a:t>
            </a:r>
          </a:p>
          <a:p>
            <a:pPr algn="just">
              <a:buFont typeface="Wingdings" panose="05000000000000000000" pitchFamily="2" charset="2"/>
              <a:buChar char="§"/>
            </a:pPr>
            <a:endParaRPr lang="en-GB" sz="900" dirty="0"/>
          </a:p>
          <a:p>
            <a:pPr algn="just">
              <a:buFont typeface="Wingdings" panose="05000000000000000000" pitchFamily="2" charset="2"/>
              <a:buChar char="§"/>
            </a:pPr>
            <a:r>
              <a:rPr lang="en-GB" sz="2400" dirty="0"/>
              <a:t>How can we have a better country, when doctors are no more interested in saving lives, but are competing with armed robbers to rid the clinics and hospital of drugs and equipment? </a:t>
            </a:r>
            <a:endParaRPr lang="en-US" sz="2400" dirty="0"/>
          </a:p>
          <a:p>
            <a:pPr algn="just">
              <a:buFont typeface="Wingdings" panose="05000000000000000000" pitchFamily="2" charset="2"/>
              <a:buChar char="§"/>
            </a:pPr>
            <a:r>
              <a:rPr lang="en-US" dirty="0">
                <a:solidFill>
                  <a:schemeClr val="bg1"/>
                </a:solidFill>
              </a:rPr>
              <a:t>Mr. chairman, with due respect sir, I am not a prophet of doom, but I think Nigeria will continue to have corrupt-minded people at every helm of affairs, </a:t>
            </a:r>
            <a:r>
              <a:rPr lang="en-GB" dirty="0">
                <a:solidFill>
                  <a:schemeClr val="bg1"/>
                </a:solidFill>
              </a:rPr>
              <a:t>until we are able </a:t>
            </a:r>
            <a:r>
              <a:rPr lang="en-US" dirty="0">
                <a:solidFill>
                  <a:schemeClr val="bg1"/>
                </a:solidFill>
              </a:rPr>
              <a:t>to </a:t>
            </a:r>
            <a:r>
              <a:rPr lang="en-GB" dirty="0">
                <a:solidFill>
                  <a:schemeClr val="bg1"/>
                </a:solidFill>
              </a:rPr>
              <a:t>subject ourselves to </a:t>
            </a:r>
            <a:r>
              <a:rPr lang="en-US" dirty="0">
                <a:solidFill>
                  <a:schemeClr val="bg1"/>
                </a:solidFill>
              </a:rPr>
              <a:t>routine </a:t>
            </a:r>
            <a:r>
              <a:rPr lang="en-GB" dirty="0">
                <a:solidFill>
                  <a:schemeClr val="bg1"/>
                </a:solidFill>
              </a:rPr>
              <a:t>a</a:t>
            </a:r>
            <a:r>
              <a:rPr lang="en-US" dirty="0" err="1">
                <a:solidFill>
                  <a:schemeClr val="bg1"/>
                </a:solidFill>
              </a:rPr>
              <a:t>nd</a:t>
            </a:r>
            <a:r>
              <a:rPr lang="en-US" dirty="0">
                <a:solidFill>
                  <a:schemeClr val="bg1"/>
                </a:solidFill>
              </a:rPr>
              <a:t> </a:t>
            </a:r>
            <a:r>
              <a:rPr lang="en-GB" dirty="0">
                <a:solidFill>
                  <a:schemeClr val="bg1"/>
                </a:solidFill>
              </a:rPr>
              <a:t>compulsory psychiatric evaluation from time to time.</a:t>
            </a:r>
          </a:p>
          <a:p>
            <a:pPr algn="just">
              <a:buFont typeface="Wingdings" panose="05000000000000000000" pitchFamily="2" charset="2"/>
              <a:buChar char="§"/>
            </a:pPr>
            <a:endParaRPr lang="en-US" sz="200" dirty="0">
              <a:solidFill>
                <a:schemeClr val="bg1"/>
              </a:solidFill>
            </a:endParaRPr>
          </a:p>
          <a:p>
            <a:pPr algn="just">
              <a:buFont typeface="Wingdings" panose="05000000000000000000" pitchFamily="2" charset="2"/>
              <a:buChar char="§"/>
            </a:pPr>
            <a:r>
              <a:rPr lang="en-US" dirty="0">
                <a:solidFill>
                  <a:schemeClr val="bg1"/>
                </a:solidFill>
              </a:rPr>
              <a:t>It is sad to note that </a:t>
            </a:r>
            <a:r>
              <a:rPr lang="en-GB" dirty="0">
                <a:solidFill>
                  <a:schemeClr val="bg1"/>
                </a:solidFill>
              </a:rPr>
              <a:t>despite</a:t>
            </a:r>
            <a:r>
              <a:rPr lang="en-US" dirty="0">
                <a:solidFill>
                  <a:schemeClr val="bg1"/>
                </a:solidFill>
              </a:rPr>
              <a:t> the increasing number of religious organizations in Nigeria, we are still very far from God and the truth. </a:t>
            </a:r>
          </a:p>
        </p:txBody>
      </p:sp>
    </p:spTree>
    <p:extLst>
      <p:ext uri="{BB962C8B-B14F-4D97-AF65-F5344CB8AC3E}">
        <p14:creationId xmlns:p14="http://schemas.microsoft.com/office/powerpoint/2010/main" val="2736890215"/>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C87038-1EF8-4194-830E-58E3156FC5AC}"/>
              </a:ext>
            </a:extLst>
          </p:cNvPr>
          <p:cNvPicPr>
            <a:picLocks noChangeAspect="1"/>
          </p:cNvPicPr>
          <p:nvPr/>
        </p:nvPicPr>
        <p:blipFill rotWithShape="1">
          <a:blip r:embed="rId2"/>
          <a:srcRect t="22321" b="5397"/>
          <a:stretch/>
        </p:blipFill>
        <p:spPr>
          <a:xfrm flipH="1">
            <a:off x="1" y="2008908"/>
            <a:ext cx="9143998" cy="4849091"/>
          </a:xfrm>
          <a:prstGeom prst="rect">
            <a:avLst/>
          </a:prstGeom>
        </p:spPr>
      </p:pic>
      <p:sp>
        <p:nvSpPr>
          <p:cNvPr id="3" name="Content Placeholder 2"/>
          <p:cNvSpPr>
            <a:spLocks noGrp="1"/>
          </p:cNvSpPr>
          <p:nvPr>
            <p:ph idx="4294967295"/>
          </p:nvPr>
        </p:nvSpPr>
        <p:spPr>
          <a:xfrm>
            <a:off x="290945" y="304800"/>
            <a:ext cx="8174182" cy="6248400"/>
          </a:xfrm>
        </p:spPr>
        <p:txBody>
          <a:bodyPr>
            <a:normAutofit/>
          </a:bodyPr>
          <a:lstStyle/>
          <a:p>
            <a:pPr marL="401638" indent="-401638" algn="just">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In the olden days, men of God, through their works and morality were great instrument for political change and social order. </a:t>
            </a:r>
          </a:p>
          <a:p>
            <a:pPr marL="401638" indent="-401638" algn="just">
              <a:buFont typeface="Wingdings" panose="05000000000000000000" pitchFamily="2" charset="2"/>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pPr marL="401638" indent="-401638" algn="just">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Today, it is very difficult to find honest men and women. What attracts most people to Churches and other places of worship is prosperity. </a:t>
            </a:r>
          </a:p>
          <a:p>
            <a:pPr marL="401638" indent="-401638" algn="just">
              <a:buFont typeface="Wingdings" panose="05000000000000000000" pitchFamily="2" charset="2"/>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401638" indent="-401638" algn="just">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There is no  more regard for holiness. We are now witnessing the emergence of self-acclaimed religious merchants, who go about patronizing and beautifying political meetings and ceremonies. </a:t>
            </a:r>
          </a:p>
          <a:p>
            <a:pPr marL="401638" indent="-401638" algn="just">
              <a:buFont typeface="Wingdings" panose="05000000000000000000" pitchFamily="2" charset="2"/>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401638" indent="-401638" algn="just">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No one dares to criticize or condemn the rot in the society, for fear of losing </a:t>
            </a:r>
            <a:r>
              <a:rPr lang="en-US" sz="2400" dirty="0" err="1">
                <a:latin typeface="Tahoma" panose="020B0604030504040204" pitchFamily="34" charset="0"/>
                <a:ea typeface="Tahoma" panose="020B0604030504040204" pitchFamily="34" charset="0"/>
                <a:cs typeface="Tahoma" panose="020B0604030504040204" pitchFamily="34" charset="0"/>
              </a:rPr>
              <a:t>favour</a:t>
            </a:r>
            <a:r>
              <a:rPr lang="en-US" sz="2400" dirty="0">
                <a:latin typeface="Tahoma" panose="020B0604030504040204" pitchFamily="34" charset="0"/>
                <a:ea typeface="Tahoma" panose="020B0604030504040204" pitchFamily="34" charset="0"/>
                <a:cs typeface="Tahoma" panose="020B0604030504040204" pitchFamily="34" charset="0"/>
              </a:rPr>
              <a:t> or gratifications. </a:t>
            </a:r>
            <a:r>
              <a:rPr lang="en-GB" sz="2400" dirty="0">
                <a:latin typeface="Tahoma" panose="020B0604030504040204" pitchFamily="34" charset="0"/>
                <a:ea typeface="Tahoma" panose="020B0604030504040204" pitchFamily="34" charset="0"/>
                <a:cs typeface="Tahoma" panose="020B0604030504040204" pitchFamily="34" charset="0"/>
              </a:rPr>
              <a:t>Nigeria, a sanely insane society. Who is not insane?</a:t>
            </a:r>
            <a:r>
              <a:rPr lang="en-US" sz="2400" dirty="0">
                <a:latin typeface="Tahoma" panose="020B0604030504040204" pitchFamily="34" charset="0"/>
                <a:ea typeface="Tahoma" panose="020B0604030504040204" pitchFamily="34" charset="0"/>
                <a:cs typeface="Tahoma" panose="020B0604030504040204" pitchFamily="34" charset="0"/>
              </a:rPr>
              <a:t>                                    </a:t>
            </a:r>
          </a:p>
          <a:p>
            <a:pPr>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2037127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353A30-1E93-4404-9E4B-A805FCB185B3}"/>
              </a:ext>
            </a:extLst>
          </p:cNvPr>
          <p:cNvPicPr>
            <a:picLocks noChangeAspect="1"/>
          </p:cNvPicPr>
          <p:nvPr/>
        </p:nvPicPr>
        <p:blipFill rotWithShape="1">
          <a:blip r:embed="rId2">
            <a:extLst>
              <a:ext uri="{28A0092B-C50C-407E-A947-70E740481C1C}">
                <a14:useLocalDpi xmlns:a14="http://schemas.microsoft.com/office/drawing/2010/main" val="0"/>
              </a:ext>
            </a:extLst>
          </a:blip>
          <a:srcRect r="67761"/>
          <a:stretch/>
        </p:blipFill>
        <p:spPr>
          <a:xfrm rot="16200000" flipV="1">
            <a:off x="3664526" y="1378526"/>
            <a:ext cx="1814944" cy="9144001"/>
          </a:xfrm>
          <a:prstGeom prst="rect">
            <a:avLst/>
          </a:prstGeom>
        </p:spPr>
      </p:pic>
      <p:sp>
        <p:nvSpPr>
          <p:cNvPr id="3" name="Content Placeholder 2"/>
          <p:cNvSpPr>
            <a:spLocks noGrp="1"/>
          </p:cNvSpPr>
          <p:nvPr>
            <p:ph idx="1"/>
          </p:nvPr>
        </p:nvSpPr>
        <p:spPr>
          <a:xfrm>
            <a:off x="325721" y="1306969"/>
            <a:ext cx="8388788" cy="4736592"/>
          </a:xfrm>
        </p:spPr>
        <p:txBody>
          <a:bodyPr>
            <a:normAutofit fontScale="92500"/>
          </a:bodyPr>
          <a:lstStyle/>
          <a:p>
            <a:pPr marL="401638" indent="-401638">
              <a:lnSpc>
                <a:spcPct val="120000"/>
              </a:lnSpc>
              <a:spcBef>
                <a:spcPts val="0"/>
              </a:spcBef>
              <a:buFont typeface="Wingdings" panose="05000000000000000000" pitchFamily="2" charset="2"/>
              <a:buChar char="Ø"/>
            </a:pPr>
            <a:r>
              <a:rPr lang="en-US" sz="2700" dirty="0">
                <a:latin typeface="Tahoma" panose="020B0604030504040204" pitchFamily="34" charset="0"/>
                <a:ea typeface="Tahoma" panose="020B0604030504040204" pitchFamily="34" charset="0"/>
                <a:cs typeface="Tahoma" panose="020B0604030504040204" pitchFamily="34" charset="0"/>
              </a:rPr>
              <a:t>My effort over the years has been focused on having a free, safe and well secured society. </a:t>
            </a:r>
          </a:p>
          <a:p>
            <a:pPr marL="401638" indent="-401638">
              <a:lnSpc>
                <a:spcPct val="120000"/>
              </a:lnSpc>
              <a:spcBef>
                <a:spcPts val="0"/>
              </a:spcBef>
              <a:buFont typeface="Wingdings" panose="05000000000000000000" pitchFamily="2" charset="2"/>
              <a:buChar char="Ø"/>
            </a:pPr>
            <a:endParaRPr lang="en-US" sz="2700" dirty="0">
              <a:latin typeface="Tahoma" panose="020B0604030504040204" pitchFamily="34" charset="0"/>
              <a:ea typeface="Tahoma" panose="020B0604030504040204" pitchFamily="34" charset="0"/>
              <a:cs typeface="Tahoma" panose="020B0604030504040204" pitchFamily="34" charset="0"/>
            </a:endParaRPr>
          </a:p>
          <a:p>
            <a:pPr marL="401638" indent="-401638">
              <a:lnSpc>
                <a:spcPct val="120000"/>
              </a:lnSpc>
              <a:spcBef>
                <a:spcPts val="0"/>
              </a:spcBef>
              <a:buFont typeface="Wingdings" panose="05000000000000000000" pitchFamily="2" charset="2"/>
              <a:buChar char="Ø"/>
            </a:pPr>
            <a:r>
              <a:rPr lang="en-US" sz="2700" dirty="0">
                <a:latin typeface="Tahoma" panose="020B0604030504040204" pitchFamily="34" charset="0"/>
                <a:ea typeface="Tahoma" panose="020B0604030504040204" pitchFamily="34" charset="0"/>
                <a:cs typeface="Tahoma" panose="020B0604030504040204" pitchFamily="34" charset="0"/>
              </a:rPr>
              <a:t>To achieve this, I have been involved deeply in promoting culturally acceptable behaviours, by tackling and  managing individuals with mental illness and drug abuse, two most important health-related conditions, identified as being responsible</a:t>
            </a:r>
            <a:r>
              <a:rPr lang="en-GB" sz="2700" dirty="0">
                <a:latin typeface="Tahoma" panose="020B0604030504040204" pitchFamily="34" charset="0"/>
                <a:ea typeface="Tahoma" panose="020B0604030504040204" pitchFamily="34" charset="0"/>
                <a:cs typeface="Tahoma" panose="020B0604030504040204" pitchFamily="34" charset="0"/>
              </a:rPr>
              <a:t> for aiding and abetting the escalation and perpetuation of increasing incidence of social ills in our environment.  </a:t>
            </a:r>
          </a:p>
          <a:p>
            <a:pPr marL="401638" indent="-401638">
              <a:lnSpc>
                <a:spcPct val="120000"/>
              </a:lnSpc>
              <a:spcBef>
                <a:spcPts val="0"/>
              </a:spcBef>
              <a:buFont typeface="Wingdings" panose="05000000000000000000" pitchFamily="2" charset="2"/>
              <a:buChar char="Ø"/>
            </a:pPr>
            <a:endParaRPr lang="en-GB" sz="2700" dirty="0">
              <a:latin typeface="Tahoma" panose="020B0604030504040204" pitchFamily="34" charset="0"/>
              <a:ea typeface="Tahoma" panose="020B0604030504040204" pitchFamily="34" charset="0"/>
              <a:cs typeface="Tahoma" panose="020B0604030504040204" pitchFamily="34" charset="0"/>
            </a:endParaRPr>
          </a:p>
        </p:txBody>
      </p:sp>
      <p:sp>
        <p:nvSpPr>
          <p:cNvPr id="6" name="L-Shape 5">
            <a:extLst>
              <a:ext uri="{FF2B5EF4-FFF2-40B4-BE49-F238E27FC236}">
                <a16:creationId xmlns:a16="http://schemas.microsoft.com/office/drawing/2014/main" id="{431987EF-123A-4FAB-A688-AAEBD2F5544A}"/>
              </a:ext>
            </a:extLst>
          </p:cNvPr>
          <p:cNvSpPr/>
          <p:nvPr/>
        </p:nvSpPr>
        <p:spPr>
          <a:xfrm flipH="1">
            <a:off x="-615787" y="-30658"/>
            <a:ext cx="5021525" cy="1166732"/>
          </a:xfrm>
          <a:prstGeom prst="corner">
            <a:avLst>
              <a:gd name="adj1" fmla="val 27660"/>
              <a:gd name="adj2" fmla="val 233916"/>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DF72C4-AF99-479A-A5D9-2725055EA4DC}"/>
              </a:ext>
            </a:extLst>
          </p:cNvPr>
          <p:cNvSpPr txBox="1"/>
          <p:nvPr/>
        </p:nvSpPr>
        <p:spPr>
          <a:xfrm>
            <a:off x="0" y="154768"/>
            <a:ext cx="9143999" cy="707886"/>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US" sz="4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My Personal </a:t>
            </a: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Contributions</a:t>
            </a:r>
            <a:endParaRPr lang="en-US" sz="40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3717774"/>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FB503A-3B7E-4CF2-9D29-7FB14338D277}"/>
              </a:ext>
            </a:extLst>
          </p:cNvPr>
          <p:cNvPicPr>
            <a:picLocks noChangeAspect="1"/>
          </p:cNvPicPr>
          <p:nvPr/>
        </p:nvPicPr>
        <p:blipFill rotWithShape="1">
          <a:blip r:embed="rId2">
            <a:extLst>
              <a:ext uri="{28A0092B-C50C-407E-A947-70E740481C1C}">
                <a14:useLocalDpi xmlns:a14="http://schemas.microsoft.com/office/drawing/2010/main" val="0"/>
              </a:ext>
            </a:extLst>
          </a:blip>
          <a:srcRect r="67761"/>
          <a:stretch/>
        </p:blipFill>
        <p:spPr>
          <a:xfrm rot="16200000" flipV="1">
            <a:off x="3664526" y="1378526"/>
            <a:ext cx="1814944" cy="9144001"/>
          </a:xfrm>
          <a:prstGeom prst="rect">
            <a:avLst/>
          </a:prstGeom>
        </p:spPr>
      </p:pic>
      <p:sp>
        <p:nvSpPr>
          <p:cNvPr id="3" name="Content Placeholder 2">
            <a:extLst>
              <a:ext uri="{FF2B5EF4-FFF2-40B4-BE49-F238E27FC236}">
                <a16:creationId xmlns:a16="http://schemas.microsoft.com/office/drawing/2014/main" id="{AFD2880F-4D37-47AD-B9D5-B62DBE780781}"/>
              </a:ext>
            </a:extLst>
          </p:cNvPr>
          <p:cNvSpPr>
            <a:spLocks noGrp="1"/>
          </p:cNvSpPr>
          <p:nvPr>
            <p:ph idx="1"/>
          </p:nvPr>
        </p:nvSpPr>
        <p:spPr>
          <a:xfrm>
            <a:off x="415635" y="1321500"/>
            <a:ext cx="8201891" cy="4926900"/>
          </a:xfrm>
        </p:spPr>
        <p:txBody>
          <a:bodyPr>
            <a:normAutofit lnSpcReduction="10000"/>
          </a:bodyPr>
          <a:lstStyle/>
          <a:p>
            <a:pPr marL="457200" indent="-457200">
              <a:buFont typeface="Wingdings" panose="05000000000000000000" pitchFamily="2" charset="2"/>
              <a:buChar char="Ø"/>
            </a:pPr>
            <a:r>
              <a:rPr lang="en-GB" sz="2800" dirty="0"/>
              <a:t>By engaging in mending habits and behaviours, I have been able to add meaning and dignity to the lives of the most neglected group of human beings, </a:t>
            </a:r>
            <a:r>
              <a:rPr lang="en-US" sz="2800" dirty="0"/>
              <a:t>who by no faults of theirs, have been and are still being subjected to abuses and other forms of inhuman treatment</a:t>
            </a:r>
            <a:r>
              <a:rPr lang="en-GB" sz="2800" dirty="0"/>
              <a:t>. </a:t>
            </a:r>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en-GB" sz="2800" dirty="0"/>
              <a:t>I am fulfilled and happy that many of them who had hitherto been written off, have had the chance of being rehabilitated and reintegrated back into the society. There is a positive correlation between mental illness, drug abuse and crimes.  </a:t>
            </a:r>
            <a:endParaRPr lang="en-US" sz="2800" dirty="0"/>
          </a:p>
          <a:p>
            <a:pPr>
              <a:buFont typeface="Wingdings" panose="05000000000000000000" pitchFamily="2" charset="2"/>
              <a:buChar char="Ø"/>
            </a:pPr>
            <a:endParaRPr lang="en-US" dirty="0"/>
          </a:p>
        </p:txBody>
      </p:sp>
      <p:sp>
        <p:nvSpPr>
          <p:cNvPr id="5" name="L-Shape 4">
            <a:extLst>
              <a:ext uri="{FF2B5EF4-FFF2-40B4-BE49-F238E27FC236}">
                <a16:creationId xmlns:a16="http://schemas.microsoft.com/office/drawing/2014/main" id="{3421182B-68DB-4708-8958-F018CD1FD9B6}"/>
              </a:ext>
            </a:extLst>
          </p:cNvPr>
          <p:cNvSpPr/>
          <p:nvPr/>
        </p:nvSpPr>
        <p:spPr>
          <a:xfrm flipH="1">
            <a:off x="-615787" y="-30658"/>
            <a:ext cx="5021525" cy="1166732"/>
          </a:xfrm>
          <a:prstGeom prst="corner">
            <a:avLst>
              <a:gd name="adj1" fmla="val 27660"/>
              <a:gd name="adj2" fmla="val 233916"/>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7D6BB89-742E-4A6C-9DF5-A359E16B9432}"/>
              </a:ext>
            </a:extLst>
          </p:cNvPr>
          <p:cNvSpPr txBox="1"/>
          <p:nvPr/>
        </p:nvSpPr>
        <p:spPr>
          <a:xfrm>
            <a:off x="0" y="154768"/>
            <a:ext cx="9143999" cy="707886"/>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a:buNone/>
            </a:pPr>
            <a:r>
              <a:rPr lang="en-US" sz="4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My Personal </a:t>
            </a: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Contributions </a:t>
            </a:r>
            <a:r>
              <a:rPr lang="en-US" sz="2000" b="1" i="1" dirty="0">
                <a:solidFill>
                  <a:srgbClr val="C00000"/>
                </a:solidFill>
                <a:latin typeface="Tahoma" panose="020B0604030504040204" pitchFamily="34" charset="0"/>
                <a:ea typeface="Tahoma" panose="020B0604030504040204" pitchFamily="34" charset="0"/>
                <a:cs typeface="Tahoma" panose="020B0604030504040204" pitchFamily="34" charset="0"/>
              </a:rPr>
              <a:t>contd.</a:t>
            </a:r>
            <a:endParaRPr lang="en-US" sz="4000"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1923182"/>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3CE940-3721-4A29-A33E-11341CB36055}"/>
              </a:ext>
            </a:extLst>
          </p:cNvPr>
          <p:cNvPicPr>
            <a:picLocks noChangeAspect="1"/>
          </p:cNvPicPr>
          <p:nvPr/>
        </p:nvPicPr>
        <p:blipFill rotWithShape="1">
          <a:blip r:embed="rId2">
            <a:extLst>
              <a:ext uri="{28A0092B-C50C-407E-A947-70E740481C1C}">
                <a14:useLocalDpi xmlns:a14="http://schemas.microsoft.com/office/drawing/2010/main" val="0"/>
              </a:ext>
            </a:extLst>
          </a:blip>
          <a:srcRect r="2511"/>
          <a:stretch/>
        </p:blipFill>
        <p:spPr>
          <a:xfrm>
            <a:off x="-1" y="3754582"/>
            <a:ext cx="9144001" cy="3111869"/>
          </a:xfrm>
          <a:prstGeom prst="rect">
            <a:avLst/>
          </a:prstGeom>
        </p:spPr>
      </p:pic>
      <p:sp>
        <p:nvSpPr>
          <p:cNvPr id="8" name="Rectangle 7">
            <a:extLst>
              <a:ext uri="{FF2B5EF4-FFF2-40B4-BE49-F238E27FC236}">
                <a16:creationId xmlns:a16="http://schemas.microsoft.com/office/drawing/2014/main" id="{7CFF7B36-B2D2-478A-8AD4-508A32E3C886}"/>
              </a:ext>
            </a:extLst>
          </p:cNvPr>
          <p:cNvSpPr/>
          <p:nvPr/>
        </p:nvSpPr>
        <p:spPr>
          <a:xfrm>
            <a:off x="0" y="0"/>
            <a:ext cx="791570" cy="996287"/>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581891" y="1108364"/>
            <a:ext cx="8063346" cy="5084617"/>
          </a:xfrm>
        </p:spPr>
        <p:txBody>
          <a:bodyPr>
            <a:normAutofit/>
          </a:bodyPr>
          <a:lstStyle/>
          <a:p>
            <a:pPr marL="512763" indent="-512763">
              <a:buSzPct val="80000"/>
              <a:buFont typeface="Wingdings" panose="05000000000000000000" pitchFamily="2" charset="2"/>
              <a:buChar char="q"/>
            </a:pPr>
            <a:r>
              <a:rPr lang="en-GB" sz="2500" dirty="0">
                <a:latin typeface="Tahoma" panose="020B0604030504040204" pitchFamily="34" charset="0"/>
                <a:ea typeface="Tahoma" panose="020B0604030504040204" pitchFamily="34" charset="0"/>
                <a:cs typeface="Tahoma" panose="020B0604030504040204" pitchFamily="34" charset="0"/>
              </a:rPr>
              <a:t>Mental illness is a major contributory factor to criminal activities in our environment. </a:t>
            </a:r>
          </a:p>
          <a:p>
            <a:pPr marL="512763" indent="-512763">
              <a:buSzPct val="80000"/>
              <a:buFont typeface="Wingdings" panose="05000000000000000000" pitchFamily="2" charset="2"/>
              <a:buChar char="q"/>
            </a:pPr>
            <a:endParaRPr lang="en-GB" sz="2500" dirty="0">
              <a:latin typeface="Tahoma" panose="020B0604030504040204" pitchFamily="34" charset="0"/>
              <a:ea typeface="Tahoma" panose="020B0604030504040204" pitchFamily="34" charset="0"/>
              <a:cs typeface="Tahoma" panose="020B0604030504040204" pitchFamily="34" charset="0"/>
            </a:endParaRPr>
          </a:p>
          <a:p>
            <a:pPr marL="512763" indent="-512763">
              <a:buSzPct val="80000"/>
              <a:buFont typeface="Wingdings" panose="05000000000000000000" pitchFamily="2" charset="2"/>
              <a:buChar char="q"/>
            </a:pPr>
            <a:r>
              <a:rPr lang="en-GB" sz="2500" dirty="0">
                <a:latin typeface="Tahoma" panose="020B0604030504040204" pitchFamily="34" charset="0"/>
                <a:ea typeface="Tahoma" panose="020B0604030504040204" pitchFamily="34" charset="0"/>
                <a:cs typeface="Tahoma" panose="020B0604030504040204" pitchFamily="34" charset="0"/>
              </a:rPr>
              <a:t>Crime is a socio-culturally concept with serious consequences to the society. </a:t>
            </a:r>
          </a:p>
          <a:p>
            <a:pPr marL="512763" indent="-512763">
              <a:buSzPct val="80000"/>
              <a:buFont typeface="Wingdings" panose="05000000000000000000" pitchFamily="2" charset="2"/>
              <a:buChar char="q"/>
            </a:pPr>
            <a:endParaRPr lang="en-GB" sz="2500" dirty="0">
              <a:latin typeface="Tahoma" panose="020B0604030504040204" pitchFamily="34" charset="0"/>
              <a:ea typeface="Tahoma" panose="020B0604030504040204" pitchFamily="34" charset="0"/>
              <a:cs typeface="Tahoma" panose="020B0604030504040204" pitchFamily="34" charset="0"/>
            </a:endParaRPr>
          </a:p>
          <a:p>
            <a:pPr marL="512763" indent="-512763">
              <a:buSzPct val="80000"/>
              <a:buFont typeface="Wingdings" panose="05000000000000000000" pitchFamily="2" charset="2"/>
              <a:buChar char="q"/>
            </a:pPr>
            <a:r>
              <a:rPr lang="en-GB" sz="2500" dirty="0">
                <a:latin typeface="Tahoma" panose="020B0604030504040204" pitchFamily="34" charset="0"/>
                <a:ea typeface="Tahoma" panose="020B0604030504040204" pitchFamily="34" charset="0"/>
                <a:cs typeface="Tahoma" panose="020B0604030504040204" pitchFamily="34" charset="0"/>
              </a:rPr>
              <a:t>The relationship between crime and mental illness is influenced by several factors, including the rate of crime, the operation of the criminal justice system, social policy in respect of the offenders and provision of health and social care for mentally troubled persons. </a:t>
            </a:r>
          </a:p>
          <a:p>
            <a:pPr marL="512763" indent="-512763">
              <a:buSzPct val="80000"/>
              <a:buFont typeface="Wingdings" panose="05000000000000000000" pitchFamily="2" charset="2"/>
              <a:buChar char="q"/>
            </a:pPr>
            <a:endParaRPr lang="en-GB" sz="2500" dirty="0">
              <a:latin typeface="Tahoma" panose="020B0604030504040204" pitchFamily="34" charset="0"/>
              <a:ea typeface="Tahoma" panose="020B0604030504040204" pitchFamily="34" charset="0"/>
              <a:cs typeface="Tahoma" panose="020B0604030504040204" pitchFamily="34" charset="0"/>
            </a:endParaRPr>
          </a:p>
          <a:p>
            <a:pPr>
              <a:buSzPct val="80000"/>
              <a:buFont typeface="Wingdings" panose="05000000000000000000" pitchFamily="2" charset="2"/>
              <a:buChar char="q"/>
            </a:pPr>
            <a:endParaRPr lang="en-US" sz="2500" dirty="0"/>
          </a:p>
        </p:txBody>
      </p:sp>
      <p:sp>
        <p:nvSpPr>
          <p:cNvPr id="6" name="TextBox 5">
            <a:extLst>
              <a:ext uri="{FF2B5EF4-FFF2-40B4-BE49-F238E27FC236}">
                <a16:creationId xmlns:a16="http://schemas.microsoft.com/office/drawing/2014/main" id="{F426A814-F14F-4411-977C-6D84DF5577D7}"/>
              </a:ext>
            </a:extLst>
          </p:cNvPr>
          <p:cNvSpPr txBox="1"/>
          <p:nvPr/>
        </p:nvSpPr>
        <p:spPr>
          <a:xfrm>
            <a:off x="0" y="140916"/>
            <a:ext cx="9143999" cy="584775"/>
          </a:xfrm>
          <a:custGeom>
            <a:avLst/>
            <a:gdLst>
              <a:gd name="connsiteX0" fmla="*/ 7716983 w 9143999"/>
              <a:gd name="connsiteY0" fmla="*/ 0 h 584775"/>
              <a:gd name="connsiteX1" fmla="*/ 9143999 w 9143999"/>
              <a:gd name="connsiteY1" fmla="*/ 0 h 584775"/>
              <a:gd name="connsiteX2" fmla="*/ 9143999 w 9143999"/>
              <a:gd name="connsiteY2" fmla="*/ 584775 h 584775"/>
              <a:gd name="connsiteX3" fmla="*/ 7716983 w 9143999"/>
              <a:gd name="connsiteY3" fmla="*/ 584775 h 584775"/>
              <a:gd name="connsiteX4" fmla="*/ 0 w 9143999"/>
              <a:gd name="connsiteY4" fmla="*/ 0 h 584775"/>
              <a:gd name="connsiteX5" fmla="*/ 1427019 w 9143999"/>
              <a:gd name="connsiteY5" fmla="*/ 0 h 584775"/>
              <a:gd name="connsiteX6" fmla="*/ 1427019 w 9143999"/>
              <a:gd name="connsiteY6" fmla="*/ 584775 h 584775"/>
              <a:gd name="connsiteX7" fmla="*/ 0 w 9143999"/>
              <a:gd name="connsiteY7" fmla="*/ 584775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84775">
                <a:moveTo>
                  <a:pt x="7716983" y="0"/>
                </a:moveTo>
                <a:lnTo>
                  <a:pt x="9143999" y="0"/>
                </a:lnTo>
                <a:lnTo>
                  <a:pt x="9143999" y="584775"/>
                </a:lnTo>
                <a:lnTo>
                  <a:pt x="7716983" y="584775"/>
                </a:lnTo>
                <a:close/>
                <a:moveTo>
                  <a:pt x="0" y="0"/>
                </a:moveTo>
                <a:lnTo>
                  <a:pt x="1427019" y="0"/>
                </a:lnTo>
                <a:lnTo>
                  <a:pt x="1427019" y="584775"/>
                </a:lnTo>
                <a:lnTo>
                  <a:pt x="0" y="584775"/>
                </a:lnTo>
                <a:close/>
              </a:path>
            </a:pathLst>
          </a:custGeom>
          <a:solidFill>
            <a:srgbClr val="00B0F0"/>
          </a:solidFill>
        </p:spPr>
        <p:txBody>
          <a:bodyPr wrap="square">
            <a:noAutofit/>
          </a:bodyPr>
          <a:lstStyle/>
          <a:p>
            <a:pPr marL="0" indent="0" algn="ctr">
              <a:buNone/>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MENTAL ILLNESS AND CRIME</a:t>
            </a:r>
            <a:endPar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3639136"/>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35713</TotalTime>
  <Words>10731</Words>
  <Application>Microsoft Office PowerPoint</Application>
  <PresentationFormat>On-screen Show (4:3)</PresentationFormat>
  <Paragraphs>857</Paragraphs>
  <Slides>154</Slides>
  <Notes>5</Notes>
  <HiddenSlides>0</HiddenSlides>
  <MMClips>0</MMClips>
  <ScaleCrop>false</ScaleCrop>
  <HeadingPairs>
    <vt:vector size="4" baseType="variant">
      <vt:variant>
        <vt:lpstr>Theme</vt:lpstr>
      </vt:variant>
      <vt:variant>
        <vt:i4>1</vt:i4>
      </vt:variant>
      <vt:variant>
        <vt:lpstr>Slide Titles</vt:lpstr>
      </vt:variant>
      <vt:variant>
        <vt:i4>154</vt:i4>
      </vt:variant>
    </vt:vector>
  </HeadingPairs>
  <TitlesOfParts>
    <vt:vector size="1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REASON FOR THE TITLE  OF MY INAUGURAL LECTURE:</vt:lpstr>
      <vt:lpstr>THE REASON FOR THE TITLE  OF MY INAUGURAL LECTURE,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INSANITY BEHAVIOUR-AN EPIPHANY FOR NIGERIA’S SOCIOECONOMIC PROBLEMS: WHO IS NOT INSANE?</dc:title>
  <dc:creator>koko</dc:creator>
  <cp:lastModifiedBy>festyabas2015@gmail.com</cp:lastModifiedBy>
  <cp:revision>4568</cp:revision>
  <dcterms:created xsi:type="dcterms:W3CDTF">2022-01-21T20:04:24Z</dcterms:created>
  <dcterms:modified xsi:type="dcterms:W3CDTF">2023-11-09T11:50:55Z</dcterms:modified>
</cp:coreProperties>
</file>